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4" r:id="rId10"/>
    <p:sldId id="265" r:id="rId11"/>
    <p:sldId id="266" r:id="rId12"/>
    <p:sldId id="267" r:id="rId13"/>
    <p:sldId id="278" r:id="rId14"/>
    <p:sldId id="268" r:id="rId15"/>
    <p:sldId id="276" r:id="rId16"/>
    <p:sldId id="277" r:id="rId17"/>
    <p:sldId id="280" r:id="rId18"/>
    <p:sldId id="272" r:id="rId19"/>
    <p:sldId id="274" r:id="rId20"/>
    <p:sldId id="269" r:id="rId21"/>
    <p:sldId id="273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210 네모진" panose="020B0600000101010101" charset="-127"/>
      <p:regular r:id="rId28"/>
    </p:embeddedFont>
    <p:embeddedFont>
      <p:font typeface="Seoul Hangang Condensed Light" panose="020B0600000101010101" charset="-127"/>
      <p:regular r:id="rId29"/>
    </p:embeddedFont>
    <p:embeddedFont>
      <p:font typeface="Black Han Sans" panose="020B0600000101010101" charset="-127"/>
      <p:regular r:id="rId30"/>
    </p:embeddedFont>
    <p:embeddedFont>
      <p:font typeface="210 네모진 Bold" panose="020B0600000101010101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210 네버랜드" panose="020B0600000101010101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875"/>
    <a:srgbClr val="C0C4C0"/>
    <a:srgbClr val="F2F6F0"/>
    <a:srgbClr val="CBF3CF"/>
    <a:srgbClr val="C5F8F7"/>
    <a:srgbClr val="E8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8" autoAdjust="0"/>
    <p:restoredTop sz="94003" autoAdjust="0"/>
  </p:normalViewPr>
  <p:slideViewPr>
    <p:cSldViewPr>
      <p:cViewPr>
        <p:scale>
          <a:sx n="66" d="100"/>
          <a:sy n="66" d="100"/>
        </p:scale>
        <p:origin x="18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E7DFC-1AA1-40FD-9659-CCB7D7ACE214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3A35F-48D4-41D7-B92D-EF112E0D0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2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Automatic</a:t>
            </a:r>
            <a:r>
              <a:rPr lang="en-US" altLang="ko-KR" baseline="0" dirty="0"/>
              <a:t> S</a:t>
            </a:r>
            <a:r>
              <a:rPr lang="en-US" altLang="ko-KR" dirty="0"/>
              <a:t>peech recognition and Speech Synthesis</a:t>
            </a:r>
            <a:r>
              <a:rPr lang="en-US" altLang="ko-KR" baseline="0" dirty="0"/>
              <a:t> runs on edge-device, therefore faster</a:t>
            </a:r>
          </a:p>
          <a:p>
            <a:r>
              <a:rPr lang="en-US" altLang="ko-KR" dirty="0"/>
              <a:t>Using Prompt</a:t>
            </a:r>
            <a:r>
              <a:rPr lang="en-US" altLang="ko-KR" baseline="0" dirty="0"/>
              <a:t> Engineering for better conversation.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3A35F-48D4-41D7-B92D-EF112E0D048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7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3A35F-48D4-41D7-B92D-EF112E0D048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10600854" y="8762159"/>
            <a:ext cx="33482592" cy="15630092"/>
            <a:chOff x="-10600854" y="8762159"/>
            <a:chExt cx="33482592" cy="15630092"/>
          </a:xfrm>
        </p:grpSpPr>
        <p:grpSp>
          <p:nvGrpSpPr>
            <p:cNvPr id="2" name="Group 2"/>
            <p:cNvGrpSpPr/>
            <p:nvPr/>
          </p:nvGrpSpPr>
          <p:grpSpPr>
            <a:xfrm rot="-840868">
              <a:off x="-608293" y="9520536"/>
              <a:ext cx="23490031" cy="14871715"/>
              <a:chOff x="0" y="0"/>
              <a:chExt cx="641913" cy="4064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64191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41913" h="406400">
                    <a:moveTo>
                      <a:pt x="438713" y="0"/>
                    </a:moveTo>
                    <a:cubicBezTo>
                      <a:pt x="550937" y="0"/>
                      <a:pt x="641913" y="90976"/>
                      <a:pt x="641913" y="203200"/>
                    </a:cubicBezTo>
                    <a:cubicBezTo>
                      <a:pt x="641913" y="315424"/>
                      <a:pt x="550937" y="406400"/>
                      <a:pt x="43871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64191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-1812467">
              <a:off x="-10600854" y="9326099"/>
              <a:ext cx="23490031" cy="14871715"/>
              <a:chOff x="0" y="0"/>
              <a:chExt cx="641913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4191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41913" h="406400">
                    <a:moveTo>
                      <a:pt x="438713" y="0"/>
                    </a:moveTo>
                    <a:cubicBezTo>
                      <a:pt x="550937" y="0"/>
                      <a:pt x="641913" y="90976"/>
                      <a:pt x="641913" y="203200"/>
                    </a:cubicBezTo>
                    <a:cubicBezTo>
                      <a:pt x="641913" y="315424"/>
                      <a:pt x="550937" y="406400"/>
                      <a:pt x="43871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64191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1299024">
              <a:off x="-4593769" y="8762159"/>
              <a:ext cx="23490031" cy="14871715"/>
              <a:chOff x="0" y="0"/>
              <a:chExt cx="641913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4191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41913" h="406400">
                    <a:moveTo>
                      <a:pt x="438713" y="0"/>
                    </a:moveTo>
                    <a:cubicBezTo>
                      <a:pt x="550937" y="0"/>
                      <a:pt x="641913" y="90976"/>
                      <a:pt x="641913" y="203200"/>
                    </a:cubicBezTo>
                    <a:cubicBezTo>
                      <a:pt x="641913" y="315424"/>
                      <a:pt x="550937" y="406400"/>
                      <a:pt x="43871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64191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0" y="6552519"/>
            <a:ext cx="11301259" cy="3780000"/>
          </a:xfrm>
          <a:custGeom>
            <a:avLst/>
            <a:gdLst/>
            <a:ahLst/>
            <a:cxnLst/>
            <a:rect l="l" t="t" r="r" b="b"/>
            <a:pathLst>
              <a:path w="11301259" h="6032047">
                <a:moveTo>
                  <a:pt x="0" y="0"/>
                </a:moveTo>
                <a:lnTo>
                  <a:pt x="11301259" y="0"/>
                </a:lnTo>
                <a:lnTo>
                  <a:pt x="11301259" y="6032047"/>
                </a:lnTo>
                <a:lnTo>
                  <a:pt x="0" y="6032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3301" r="13301" b="-59578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9139103" y="4503386"/>
            <a:ext cx="979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498734" y="2846843"/>
            <a:ext cx="3555597" cy="240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7"/>
              </a:lnSpc>
              <a:spcBef>
                <a:spcPct val="0"/>
              </a:spcBef>
            </a:pPr>
            <a:r>
              <a:rPr lang="en-US" sz="11700" dirty="0" err="1">
                <a:solidFill>
                  <a:srgbClr val="C374E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도란</a:t>
            </a:r>
            <a:endParaRPr lang="en-US" sz="11700" dirty="0">
              <a:solidFill>
                <a:srgbClr val="C374E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780000" y="8681887"/>
            <a:ext cx="2479402" cy="5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60"/>
              </a:lnSpc>
            </a:pPr>
            <a:r>
              <a:rPr lang="en-US" sz="200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삼성 청년 SW 아카데미</a:t>
            </a:r>
          </a:p>
          <a:p>
            <a:pPr algn="r">
              <a:lnSpc>
                <a:spcPts val="1460"/>
              </a:lnSpc>
            </a:pPr>
            <a:endParaRPr lang="en-US" sz="200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r">
              <a:lnSpc>
                <a:spcPts val="1460"/>
              </a:lnSpc>
            </a:pPr>
            <a:r>
              <a:rPr lang="en-US" sz="200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부울경 E102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43463" y="2846843"/>
            <a:ext cx="3555597" cy="240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7"/>
              </a:lnSpc>
              <a:spcBef>
                <a:spcPct val="0"/>
              </a:spcBef>
            </a:pPr>
            <a:r>
              <a:rPr lang="en-US" sz="11700" dirty="0" err="1">
                <a:solidFill>
                  <a:srgbClr val="FDBDAE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도란</a:t>
            </a:r>
            <a:endParaRPr lang="en-US" sz="11700" dirty="0">
              <a:solidFill>
                <a:srgbClr val="FDBDAE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0" y="2289613"/>
            <a:ext cx="2880000" cy="5370180"/>
          </a:xfrm>
          <a:custGeom>
            <a:avLst/>
            <a:gdLst/>
            <a:ahLst/>
            <a:cxnLst/>
            <a:rect l="l" t="t" r="r" b="b"/>
            <a:pathLst>
              <a:path w="5739658" h="5370180">
                <a:moveTo>
                  <a:pt x="0" y="0"/>
                </a:moveTo>
                <a:lnTo>
                  <a:pt x="5739658" y="0"/>
                </a:lnTo>
                <a:lnTo>
                  <a:pt x="5739658" y="5370180"/>
                </a:lnTo>
                <a:lnTo>
                  <a:pt x="0" y="537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43077" r="39551" b="-128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3600000" y="3288366"/>
            <a:ext cx="414921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54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AI Tutor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0000" y="5264041"/>
            <a:ext cx="43562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ko-KR" alt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원하는 주제를 선택하여</a:t>
            </a:r>
            <a:endParaRPr lang="en-US" altLang="ko-KR" sz="32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ts val="4900"/>
              </a:lnSpc>
            </a:pPr>
            <a:r>
              <a:rPr lang="ko-KR" alt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자유 회화와 평가까지</a:t>
            </a:r>
            <a:r>
              <a:rPr lang="en-US" altLang="ko-KR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!</a:t>
            </a:r>
            <a:endParaRPr lang="en-US" sz="32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3832" y="765070"/>
            <a:ext cx="202015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02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서비스</a:t>
            </a: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소개</a:t>
            </a:r>
            <a:endParaRPr lang="en-US" sz="2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00000" y="4263629"/>
            <a:ext cx="3970139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사람과</a:t>
            </a:r>
            <a:r>
              <a:rPr lang="en-US" sz="3200" dirty="0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3200" dirty="0" err="1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대화하는</a:t>
            </a:r>
            <a:r>
              <a:rPr lang="en-US" sz="3200" dirty="0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3200" dirty="0" err="1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것처럼</a:t>
            </a:r>
            <a:endParaRPr lang="en-US" sz="3200" dirty="0">
              <a:solidFill>
                <a:srgbClr val="576875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A5F844-D898-528E-8730-0F313BD0C0DD}"/>
              </a:ext>
            </a:extLst>
          </p:cNvPr>
          <p:cNvCxnSpPr/>
          <p:nvPr/>
        </p:nvCxnSpPr>
        <p:spPr>
          <a:xfrm>
            <a:off x="923832" y="1213911"/>
            <a:ext cx="2017032" cy="0"/>
          </a:xfrm>
          <a:prstGeom prst="line">
            <a:avLst/>
          </a:prstGeom>
          <a:ln>
            <a:solidFill>
              <a:srgbClr val="57687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0800000" y="1498334"/>
            <a:ext cx="3864404" cy="7161138"/>
            <a:chOff x="8153400" y="1498334"/>
            <a:chExt cx="3864404" cy="716113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6" y="1789409"/>
              <a:ext cx="3354336" cy="6656260"/>
            </a:xfrm>
            <a:prstGeom prst="rect">
              <a:avLst/>
            </a:prstGeom>
          </p:spPr>
        </p:pic>
        <p:sp>
          <p:nvSpPr>
            <p:cNvPr id="13" name="Freeform 13"/>
            <p:cNvSpPr/>
            <p:nvPr/>
          </p:nvSpPr>
          <p:spPr>
            <a:xfrm>
              <a:off x="8153400" y="1498334"/>
              <a:ext cx="3864404" cy="7161138"/>
            </a:xfrm>
            <a:custGeom>
              <a:avLst/>
              <a:gdLst/>
              <a:ahLst/>
              <a:cxnLst/>
              <a:rect l="l" t="t" r="r" b="b"/>
              <a:pathLst>
                <a:path w="5152539" h="10217747">
                  <a:moveTo>
                    <a:pt x="0" y="0"/>
                  </a:moveTo>
                  <a:lnTo>
                    <a:pt x="5152539" y="0"/>
                  </a:lnTo>
                  <a:lnTo>
                    <a:pt x="5152539" y="10217747"/>
                  </a:lnTo>
                  <a:lnTo>
                    <a:pt x="0" y="1021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1200000">
            <a:off x="15671038" y="9078983"/>
            <a:ext cx="5233925" cy="4875709"/>
          </a:xfrm>
          <a:custGeom>
            <a:avLst/>
            <a:gdLst/>
            <a:ahLst/>
            <a:cxnLst/>
            <a:rect l="l" t="t" r="r" b="b"/>
            <a:pathLst>
              <a:path w="5233925" h="4875709">
                <a:moveTo>
                  <a:pt x="0" y="0"/>
                </a:moveTo>
                <a:lnTo>
                  <a:pt x="5233924" y="0"/>
                </a:lnTo>
                <a:lnTo>
                  <a:pt x="5233924" y="4875710"/>
                </a:lnTo>
                <a:lnTo>
                  <a:pt x="0" y="4875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923832" y="765070"/>
            <a:ext cx="202015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02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서비스</a:t>
            </a: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소개</a:t>
            </a:r>
            <a:endParaRPr lang="en-US" sz="2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00000" y="3288366"/>
            <a:ext cx="1523926" cy="108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5400" dirty="0" err="1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퀴즈</a:t>
            </a:r>
            <a:endParaRPr lang="en-US" sz="5400" dirty="0">
              <a:solidFill>
                <a:srgbClr val="57687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00000" y="5264041"/>
            <a:ext cx="519517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ko-KR" altLang="en-US" sz="320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주기적으로 </a:t>
            </a:r>
            <a:r>
              <a:rPr lang="ko-KR" alt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갱신되는 </a:t>
            </a:r>
            <a:r>
              <a:rPr lang="en-US" altLang="ko-KR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AI </a:t>
            </a:r>
            <a:r>
              <a:rPr lang="ko-KR" alt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이미지</a:t>
            </a:r>
            <a:endParaRPr lang="en-US" altLang="ko-KR" sz="32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ts val="4900"/>
              </a:lnSpc>
            </a:pPr>
            <a:r>
              <a:rPr lang="ko-KR" alt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같은 단어도 새로운 느낌</a:t>
            </a:r>
            <a:r>
              <a:rPr lang="en-US" altLang="ko-KR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!</a:t>
            </a:r>
            <a:endParaRPr lang="en-US" sz="32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600000" y="4263629"/>
            <a:ext cx="4488433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200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재미있게, 그리고 유익하게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7F495D-CF1B-D498-A490-7ADF031CBDFC}"/>
              </a:ext>
            </a:extLst>
          </p:cNvPr>
          <p:cNvCxnSpPr/>
          <p:nvPr/>
        </p:nvCxnSpPr>
        <p:spPr>
          <a:xfrm>
            <a:off x="923832" y="1213911"/>
            <a:ext cx="2017032" cy="0"/>
          </a:xfrm>
          <a:prstGeom prst="line">
            <a:avLst/>
          </a:prstGeom>
          <a:ln>
            <a:solidFill>
              <a:srgbClr val="57687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10800000" y="1498334"/>
            <a:ext cx="3864404" cy="7161138"/>
            <a:chOff x="8157758" y="1498334"/>
            <a:chExt cx="3864404" cy="716113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4294" y="1775719"/>
              <a:ext cx="3355664" cy="6658895"/>
            </a:xfrm>
            <a:prstGeom prst="rect">
              <a:avLst/>
            </a:prstGeom>
          </p:spPr>
        </p:pic>
        <p:sp>
          <p:nvSpPr>
            <p:cNvPr id="28" name="Freeform 13"/>
            <p:cNvSpPr/>
            <p:nvPr/>
          </p:nvSpPr>
          <p:spPr>
            <a:xfrm>
              <a:off x="8157758" y="1498334"/>
              <a:ext cx="3864404" cy="7161138"/>
            </a:xfrm>
            <a:custGeom>
              <a:avLst/>
              <a:gdLst/>
              <a:ahLst/>
              <a:cxnLst/>
              <a:rect l="l" t="t" r="r" b="b"/>
              <a:pathLst>
                <a:path w="5152539" h="10217747">
                  <a:moveTo>
                    <a:pt x="0" y="0"/>
                  </a:moveTo>
                  <a:lnTo>
                    <a:pt x="5152539" y="0"/>
                  </a:lnTo>
                  <a:lnTo>
                    <a:pt x="5152539" y="10217747"/>
                  </a:lnTo>
                  <a:lnTo>
                    <a:pt x="0" y="1021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23832" y="765070"/>
            <a:ext cx="202015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02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서비스</a:t>
            </a: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소개</a:t>
            </a:r>
            <a:endParaRPr lang="en-US" sz="2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00000" y="3288366"/>
            <a:ext cx="152392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5400" dirty="0" err="1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리그</a:t>
            </a:r>
            <a:endParaRPr lang="en-US" sz="5400" dirty="0">
              <a:solidFill>
                <a:srgbClr val="57687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00000" y="5264041"/>
            <a:ext cx="48006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ko-KR" alt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전세계 사람들과 경쟁하자</a:t>
            </a:r>
            <a:endParaRPr lang="en-US" altLang="ko-KR" sz="32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ts val="4900"/>
              </a:lnSpc>
            </a:pPr>
            <a:r>
              <a:rPr lang="ko-KR" alt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조 단위 리그로 치열하게</a:t>
            </a:r>
            <a:r>
              <a:rPr lang="en-US" altLang="ko-KR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00000" y="4263629"/>
            <a:ext cx="2858542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200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즐겁게, 경쟁하며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C1BE4B1-BCEC-A507-7A80-2E4AA59DB714}"/>
              </a:ext>
            </a:extLst>
          </p:cNvPr>
          <p:cNvCxnSpPr/>
          <p:nvPr/>
        </p:nvCxnSpPr>
        <p:spPr>
          <a:xfrm>
            <a:off x="923832" y="1213911"/>
            <a:ext cx="2017032" cy="0"/>
          </a:xfrm>
          <a:prstGeom prst="line">
            <a:avLst/>
          </a:prstGeom>
          <a:ln>
            <a:solidFill>
              <a:srgbClr val="57687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Freeform 14"/>
          <p:cNvSpPr/>
          <p:nvPr/>
        </p:nvSpPr>
        <p:spPr>
          <a:xfrm flipH="1">
            <a:off x="10119039" y="3824810"/>
            <a:ext cx="2530161" cy="2484980"/>
          </a:xfrm>
          <a:custGeom>
            <a:avLst/>
            <a:gdLst/>
            <a:ahLst/>
            <a:cxnLst/>
            <a:rect l="l" t="t" r="r" b="b"/>
            <a:pathLst>
              <a:path w="2530161" h="2484980">
                <a:moveTo>
                  <a:pt x="2530161" y="0"/>
                </a:moveTo>
                <a:lnTo>
                  <a:pt x="0" y="0"/>
                </a:lnTo>
                <a:lnTo>
                  <a:pt x="0" y="2484980"/>
                </a:lnTo>
                <a:lnTo>
                  <a:pt x="2530161" y="2484980"/>
                </a:lnTo>
                <a:lnTo>
                  <a:pt x="253016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10800000" y="1498334"/>
            <a:ext cx="3864404" cy="7161138"/>
            <a:chOff x="8157758" y="1498334"/>
            <a:chExt cx="3864404" cy="716113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8973" y="1790949"/>
              <a:ext cx="3347989" cy="6643665"/>
            </a:xfrm>
            <a:prstGeom prst="rect">
              <a:avLst/>
            </a:prstGeom>
          </p:spPr>
        </p:pic>
        <p:sp>
          <p:nvSpPr>
            <p:cNvPr id="25" name="Freeform 13"/>
            <p:cNvSpPr/>
            <p:nvPr/>
          </p:nvSpPr>
          <p:spPr>
            <a:xfrm>
              <a:off x="8157758" y="1498334"/>
              <a:ext cx="3864404" cy="7161138"/>
            </a:xfrm>
            <a:custGeom>
              <a:avLst/>
              <a:gdLst/>
              <a:ahLst/>
              <a:cxnLst/>
              <a:rect l="l" t="t" r="r" b="b"/>
              <a:pathLst>
                <a:path w="5152539" h="10217747">
                  <a:moveTo>
                    <a:pt x="0" y="0"/>
                  </a:moveTo>
                  <a:lnTo>
                    <a:pt x="5152539" y="0"/>
                  </a:lnTo>
                  <a:lnTo>
                    <a:pt x="5152539" y="10217747"/>
                  </a:lnTo>
                  <a:lnTo>
                    <a:pt x="0" y="1021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23832" y="765070"/>
            <a:ext cx="202015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02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서비스</a:t>
            </a: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소개</a:t>
            </a:r>
            <a:endParaRPr lang="en-US" sz="2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00000" y="3288366"/>
            <a:ext cx="1523926" cy="107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ko-KR" altLang="en-US" sz="54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상점</a:t>
            </a:r>
            <a:endParaRPr lang="en-US" sz="5400" dirty="0">
              <a:solidFill>
                <a:srgbClr val="57687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00000" y="5264041"/>
            <a:ext cx="52578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ko-KR" alt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다양한 활동에서 얻은 포인트로</a:t>
            </a:r>
            <a:endParaRPr lang="en-US" altLang="ko-KR" sz="32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ts val="4900"/>
              </a:lnSpc>
            </a:pPr>
            <a:r>
              <a:rPr lang="ko-KR" alt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내 개성을 전세계에 보여주자</a:t>
            </a:r>
            <a:r>
              <a:rPr lang="en-US" altLang="ko-KR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00000" y="4263629"/>
            <a:ext cx="34290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 </a:t>
            </a:r>
            <a:r>
              <a:rPr lang="ko-KR" altLang="en-US" sz="3200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개성을 드러내자</a:t>
            </a:r>
            <a:endParaRPr lang="en-US" sz="3200" dirty="0">
              <a:solidFill>
                <a:srgbClr val="576875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11C855-2EBC-DD1A-B3F2-7BD71F1256EE}"/>
              </a:ext>
            </a:extLst>
          </p:cNvPr>
          <p:cNvCxnSpPr/>
          <p:nvPr/>
        </p:nvCxnSpPr>
        <p:spPr>
          <a:xfrm>
            <a:off x="923832" y="1213911"/>
            <a:ext cx="2017032" cy="0"/>
          </a:xfrm>
          <a:prstGeom prst="line">
            <a:avLst/>
          </a:prstGeom>
          <a:ln>
            <a:solidFill>
              <a:srgbClr val="57687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10800000" y="1498334"/>
            <a:ext cx="3864404" cy="7161138"/>
            <a:chOff x="8157758" y="1498334"/>
            <a:chExt cx="3864404" cy="716113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739" y="1758359"/>
              <a:ext cx="3364412" cy="6676256"/>
            </a:xfrm>
            <a:prstGeom prst="rect">
              <a:avLst/>
            </a:prstGeom>
          </p:spPr>
        </p:pic>
        <p:sp>
          <p:nvSpPr>
            <p:cNvPr id="24" name="Freeform 13"/>
            <p:cNvSpPr/>
            <p:nvPr/>
          </p:nvSpPr>
          <p:spPr>
            <a:xfrm>
              <a:off x="8157758" y="1498334"/>
              <a:ext cx="3864404" cy="7161138"/>
            </a:xfrm>
            <a:custGeom>
              <a:avLst/>
              <a:gdLst/>
              <a:ahLst/>
              <a:cxnLst/>
              <a:rect l="l" t="t" r="r" b="b"/>
              <a:pathLst>
                <a:path w="5152539" h="10217747">
                  <a:moveTo>
                    <a:pt x="0" y="0"/>
                  </a:moveTo>
                  <a:lnTo>
                    <a:pt x="5152539" y="0"/>
                  </a:lnTo>
                  <a:lnTo>
                    <a:pt x="5152539" y="10217747"/>
                  </a:lnTo>
                  <a:lnTo>
                    <a:pt x="0" y="1021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64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4800" y="4148127"/>
            <a:ext cx="9804109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ko-KR" altLang="en-US" sz="96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시연 </a:t>
            </a:r>
            <a:r>
              <a:rPr lang="en-US" altLang="ko-KR" sz="96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/ </a:t>
            </a:r>
            <a:r>
              <a:rPr lang="ko-KR" altLang="en-US" sz="96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기술 설명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32852" y="2358901"/>
            <a:ext cx="9525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endParaRPr/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73B6C551-AB31-7861-A67C-F3C72EE780E4}"/>
              </a:ext>
            </a:extLst>
          </p:cNvPr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DD7CE778-E4CC-DD15-105F-52A1A3C01353}"/>
                </a:ext>
              </a:extLst>
            </p:cNvPr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C8770CEA-19FB-9248-EDCD-111ACEA62EFC}"/>
                </a:ext>
              </a:extLst>
            </p:cNvPr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22">
            <a:extLst>
              <a:ext uri="{FF2B5EF4-FFF2-40B4-BE49-F238E27FC236}">
                <a16:creationId xmlns:a16="http://schemas.microsoft.com/office/drawing/2014/main" id="{BF658D0D-351E-9023-B8CE-68F407D1A612}"/>
              </a:ext>
            </a:extLst>
          </p:cNvPr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E2F7BB84-A565-4C47-4348-B09661408216}"/>
                </a:ext>
              </a:extLst>
            </p:cNvPr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6A8920EE-9481-2348-565D-B1D2B8A200BC}"/>
                </a:ext>
              </a:extLst>
            </p:cNvPr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25">
            <a:extLst>
              <a:ext uri="{FF2B5EF4-FFF2-40B4-BE49-F238E27FC236}">
                <a16:creationId xmlns:a16="http://schemas.microsoft.com/office/drawing/2014/main" id="{DD287279-FD35-E0D5-E051-FAD99FF44A15}"/>
              </a:ext>
            </a:extLst>
          </p:cNvPr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6E1619D7-E9DB-C410-EFE5-8101041965E1}"/>
                </a:ext>
              </a:extLst>
            </p:cNvPr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26E83055-B14F-D020-289B-C84FBBB4BE04}"/>
                </a:ext>
              </a:extLst>
            </p:cNvPr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405315" y="3729022"/>
            <a:ext cx="3477369" cy="187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8"/>
              </a:lnSpc>
              <a:spcBef>
                <a:spcPct val="0"/>
              </a:spcBef>
            </a:pPr>
            <a:r>
              <a:rPr lang="ko-KR" altLang="en-US" sz="10000" dirty="0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시연</a:t>
            </a:r>
            <a:endParaRPr lang="en-US" sz="10000" dirty="0">
              <a:solidFill>
                <a:srgbClr val="576875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5" name="Group 5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825" y="3259686"/>
            <a:ext cx="1245859" cy="9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0">
            <a:extLst>
              <a:ext uri="{FF2B5EF4-FFF2-40B4-BE49-F238E27FC236}">
                <a16:creationId xmlns:a16="http://schemas.microsoft.com/office/drawing/2014/main" id="{29ADFAB0-A7F7-5327-E2A4-D27948983CDA}"/>
              </a:ext>
            </a:extLst>
          </p:cNvPr>
          <p:cNvSpPr txBox="1"/>
          <p:nvPr/>
        </p:nvSpPr>
        <p:spPr>
          <a:xfrm>
            <a:off x="923832" y="765070"/>
            <a:ext cx="202015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03 </a:t>
            </a:r>
            <a:r>
              <a:rPr lang="ko-KR" alt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기술</a:t>
            </a: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소개</a:t>
            </a:r>
            <a:endParaRPr lang="en-US" sz="2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69636551-8C0F-E16E-03A5-1CE139E00242}"/>
              </a:ext>
            </a:extLst>
          </p:cNvPr>
          <p:cNvSpPr txBox="1"/>
          <p:nvPr/>
        </p:nvSpPr>
        <p:spPr>
          <a:xfrm>
            <a:off x="1219200" y="1485900"/>
            <a:ext cx="414921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54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AI Tutor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47F04E-25B9-1A22-6D7E-5EE27C21B468}"/>
              </a:ext>
            </a:extLst>
          </p:cNvPr>
          <p:cNvCxnSpPr>
            <a:cxnSpLocks/>
          </p:cNvCxnSpPr>
          <p:nvPr/>
        </p:nvCxnSpPr>
        <p:spPr>
          <a:xfrm>
            <a:off x="923832" y="1213911"/>
            <a:ext cx="1666968" cy="0"/>
          </a:xfrm>
          <a:prstGeom prst="line">
            <a:avLst/>
          </a:prstGeom>
          <a:ln>
            <a:solidFill>
              <a:srgbClr val="57687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290" y="4305300"/>
            <a:ext cx="3048000" cy="3048000"/>
          </a:xfrm>
          <a:prstGeom prst="rect">
            <a:avLst/>
          </a:prstGeom>
        </p:spPr>
      </p:pic>
      <p:pic>
        <p:nvPicPr>
          <p:cNvPr id="1030" name="Picture 6" descr="Large Language Models (LLMs) | TWIM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16258" r="18332" b="17074"/>
          <a:stretch/>
        </p:blipFill>
        <p:spPr bwMode="auto">
          <a:xfrm>
            <a:off x="12192226" y="4152900"/>
            <a:ext cx="3232372" cy="340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553200" y="4799790"/>
            <a:ext cx="5181600" cy="2401110"/>
            <a:chOff x="7315199" y="4838700"/>
            <a:chExt cx="3810000" cy="2066722"/>
          </a:xfrm>
          <a:solidFill>
            <a:srgbClr val="576875"/>
          </a:solidFill>
        </p:grpSpPr>
        <p:sp>
          <p:nvSpPr>
            <p:cNvPr id="4" name="오른쪽 화살표 3"/>
            <p:cNvSpPr/>
            <p:nvPr/>
          </p:nvSpPr>
          <p:spPr>
            <a:xfrm>
              <a:off x="7315199" y="4838700"/>
              <a:ext cx="3810000" cy="685800"/>
            </a:xfrm>
            <a:prstGeom prst="rightArrow">
              <a:avLst/>
            </a:prstGeom>
            <a:grpFill/>
            <a:ln>
              <a:solidFill>
                <a:srgbClr val="576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 rot="10800000">
              <a:off x="7315199" y="6219622"/>
              <a:ext cx="3810000" cy="685800"/>
            </a:xfrm>
            <a:prstGeom prst="rightArrow">
              <a:avLst/>
            </a:prstGeom>
            <a:grpFill/>
            <a:ln>
              <a:solidFill>
                <a:srgbClr val="576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8">
            <a:extLst>
              <a:ext uri="{FF2B5EF4-FFF2-40B4-BE49-F238E27FC236}">
                <a16:creationId xmlns:a16="http://schemas.microsoft.com/office/drawing/2014/main" id="{69636551-8C0F-E16E-03A5-1CE139E00242}"/>
              </a:ext>
            </a:extLst>
          </p:cNvPr>
          <p:cNvSpPr txBox="1"/>
          <p:nvPr/>
        </p:nvSpPr>
        <p:spPr>
          <a:xfrm>
            <a:off x="8229600" y="3728219"/>
            <a:ext cx="18288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54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STT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69636551-8C0F-E16E-03A5-1CE139E00242}"/>
              </a:ext>
            </a:extLst>
          </p:cNvPr>
          <p:cNvSpPr txBox="1"/>
          <p:nvPr/>
        </p:nvSpPr>
        <p:spPr>
          <a:xfrm>
            <a:off x="8250551" y="7132183"/>
            <a:ext cx="1828800" cy="1073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54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TTS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274316" y="1748792"/>
            <a:ext cx="5612884" cy="7044636"/>
            <a:chOff x="6274316" y="1748792"/>
            <a:chExt cx="5612884" cy="704463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274316" y="3162299"/>
              <a:ext cx="5612884" cy="5631129"/>
            </a:xfrm>
            <a:prstGeom prst="roundRect">
              <a:avLst>
                <a:gd name="adj" fmla="val 12514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원호 7"/>
            <p:cNvSpPr/>
            <p:nvPr/>
          </p:nvSpPr>
          <p:spPr>
            <a:xfrm>
              <a:off x="7353413" y="2315801"/>
              <a:ext cx="1905000" cy="1676399"/>
            </a:xfrm>
            <a:prstGeom prst="arc">
              <a:avLst>
                <a:gd name="adj1" fmla="val 17881322"/>
                <a:gd name="adj2" fmla="val 35835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858000" y="1748792"/>
              <a:ext cx="3567238" cy="628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4000" dirty="0">
                  <a:solidFill>
                    <a:srgbClr val="576875"/>
                  </a:solidFill>
                  <a:latin typeface="210 네모진"/>
                  <a:ea typeface="210 네모진"/>
                  <a:cs typeface="210 네모진"/>
                  <a:sym typeface="210 네모진"/>
                </a:rPr>
                <a:t>On-device AI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477" y="2864894"/>
            <a:ext cx="9157626" cy="4071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310" y="5762557"/>
            <a:ext cx="12585586" cy="3181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99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22890-0B44-8AE0-CA4F-97AEB83A3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0">
            <a:extLst>
              <a:ext uri="{FF2B5EF4-FFF2-40B4-BE49-F238E27FC236}">
                <a16:creationId xmlns:a16="http://schemas.microsoft.com/office/drawing/2014/main" id="{01E43CEE-9591-C2B2-2C2F-25E9DE7511AE}"/>
              </a:ext>
            </a:extLst>
          </p:cNvPr>
          <p:cNvSpPr txBox="1"/>
          <p:nvPr/>
        </p:nvSpPr>
        <p:spPr>
          <a:xfrm>
            <a:off x="923832" y="765070"/>
            <a:ext cx="202015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03 </a:t>
            </a:r>
            <a:r>
              <a:rPr lang="ko-KR" alt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기술</a:t>
            </a: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소개</a:t>
            </a:r>
            <a:endParaRPr lang="en-US" sz="2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1F48DC61-FEA3-299C-D639-D5363BD2F0E3}"/>
              </a:ext>
            </a:extLst>
          </p:cNvPr>
          <p:cNvSpPr txBox="1"/>
          <p:nvPr/>
        </p:nvSpPr>
        <p:spPr>
          <a:xfrm>
            <a:off x="1219200" y="1485900"/>
            <a:ext cx="5943600" cy="1073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ko-KR" altLang="en-US" sz="54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퀴즈 콘텐츠</a:t>
            </a:r>
            <a:endParaRPr lang="en-US" altLang="ko-KR" sz="5400" dirty="0">
              <a:solidFill>
                <a:srgbClr val="57687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669E1F17-94D1-C366-9DE3-9E62D735FF0E}"/>
              </a:ext>
            </a:extLst>
          </p:cNvPr>
          <p:cNvSpPr txBox="1"/>
          <p:nvPr/>
        </p:nvSpPr>
        <p:spPr>
          <a:xfrm>
            <a:off x="2834309" y="3314700"/>
            <a:ext cx="43562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200" b="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BunnyCDN</a:t>
            </a:r>
            <a:endParaRPr lang="en-US" sz="3200" b="1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ts val="4900"/>
              </a:lnSpc>
            </a:pPr>
            <a:r>
              <a:rPr lang="en-US" sz="32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AI Image Gen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238FFA-E50E-74DF-113A-ACAA9179A963}"/>
              </a:ext>
            </a:extLst>
          </p:cNvPr>
          <p:cNvCxnSpPr>
            <a:cxnSpLocks/>
          </p:cNvCxnSpPr>
          <p:nvPr/>
        </p:nvCxnSpPr>
        <p:spPr>
          <a:xfrm>
            <a:off x="923832" y="1213911"/>
            <a:ext cx="1666968" cy="0"/>
          </a:xfrm>
          <a:prstGeom prst="line">
            <a:avLst/>
          </a:prstGeom>
          <a:ln>
            <a:solidFill>
              <a:srgbClr val="57687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74" b="-595"/>
          <a:stretch/>
        </p:blipFill>
        <p:spPr>
          <a:xfrm>
            <a:off x="11762509" y="1790800"/>
            <a:ext cx="5867400" cy="7619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9" r="23906"/>
          <a:stretch/>
        </p:blipFill>
        <p:spPr>
          <a:xfrm>
            <a:off x="5905500" y="2809233"/>
            <a:ext cx="2514600" cy="25235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6" y="3085643"/>
            <a:ext cx="1970704" cy="1970704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669E1F17-94D1-C366-9DE3-9E62D735FF0E}"/>
              </a:ext>
            </a:extLst>
          </p:cNvPr>
          <p:cNvSpPr txBox="1"/>
          <p:nvPr/>
        </p:nvSpPr>
        <p:spPr>
          <a:xfrm>
            <a:off x="8663609" y="3314700"/>
            <a:ext cx="435620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200" b="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GCP</a:t>
            </a:r>
          </a:p>
          <a:p>
            <a:pPr algn="l">
              <a:lnSpc>
                <a:spcPts val="4900"/>
              </a:lnSpc>
            </a:pPr>
            <a:r>
              <a:rPr lang="en-US" sz="32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CloudTTS</a:t>
            </a:r>
            <a:endParaRPr lang="en-US" sz="32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669E1F17-94D1-C366-9DE3-9E62D735FF0E}"/>
              </a:ext>
            </a:extLst>
          </p:cNvPr>
          <p:cNvSpPr txBox="1"/>
          <p:nvPr/>
        </p:nvSpPr>
        <p:spPr>
          <a:xfrm>
            <a:off x="1219200" y="5658499"/>
            <a:ext cx="85853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사전 퀴즈 생성 과정</a:t>
            </a:r>
            <a:endParaRPr lang="en-US" altLang="ko-KR" sz="4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컨텐츠 생성 자동화</a:t>
            </a:r>
            <a:endParaRPr lang="en-US" sz="4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</p:spTree>
    <p:extLst>
      <p:ext uri="{BB962C8B-B14F-4D97-AF65-F5344CB8AC3E}">
        <p14:creationId xmlns:p14="http://schemas.microsoft.com/office/powerpoint/2010/main" val="73985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47725"/>
            <a:ext cx="7304112" cy="108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ko-KR" altLang="en-US" sz="5999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서비스</a:t>
            </a:r>
            <a:r>
              <a:rPr lang="en-US" altLang="ko-KR" sz="5999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/</a:t>
            </a:r>
            <a:r>
              <a:rPr lang="ko-KR" altLang="en-US" sz="5999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개발 구성도</a:t>
            </a:r>
            <a:endParaRPr lang="en-US" sz="5999" dirty="0">
              <a:solidFill>
                <a:srgbClr val="57687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76500"/>
            <a:ext cx="12403281" cy="7231595"/>
          </a:xfrm>
          <a:prstGeom prst="rect">
            <a:avLst/>
          </a:prstGeom>
        </p:spPr>
      </p:pic>
      <p:grpSp>
        <p:nvGrpSpPr>
          <p:cNvPr id="6" name="Group 11"/>
          <p:cNvGrpSpPr/>
          <p:nvPr/>
        </p:nvGrpSpPr>
        <p:grpSpPr>
          <a:xfrm>
            <a:off x="14478000" y="3543300"/>
            <a:ext cx="4759497" cy="1637614"/>
            <a:chOff x="0" y="-38100"/>
            <a:chExt cx="1263075" cy="449476"/>
          </a:xfrm>
        </p:grpSpPr>
        <p:sp>
          <p:nvSpPr>
            <p:cNvPr id="7" name="Freeform 12"/>
            <p:cNvSpPr/>
            <p:nvPr/>
          </p:nvSpPr>
          <p:spPr>
            <a:xfrm>
              <a:off x="0" y="4976"/>
              <a:ext cx="1263075" cy="406400"/>
            </a:xfrm>
            <a:custGeom>
              <a:avLst/>
              <a:gdLst/>
              <a:ahLst/>
              <a:cxnLst/>
              <a:rect l="l" t="t" r="r" b="b"/>
              <a:pathLst>
                <a:path w="1263075" h="406400">
                  <a:moveTo>
                    <a:pt x="1059875" y="0"/>
                  </a:moveTo>
                  <a:cubicBezTo>
                    <a:pt x="1172099" y="0"/>
                    <a:pt x="1263075" y="90976"/>
                    <a:pt x="1263075" y="203200"/>
                  </a:cubicBezTo>
                  <a:cubicBezTo>
                    <a:pt x="1263075" y="315424"/>
                    <a:pt x="1172099" y="406400"/>
                    <a:pt x="10598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EC3B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13"/>
            <p:cNvSpPr txBox="1"/>
            <p:nvPr/>
          </p:nvSpPr>
          <p:spPr>
            <a:xfrm>
              <a:off x="0" y="-38100"/>
              <a:ext cx="12630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17"/>
          <p:cNvGrpSpPr/>
          <p:nvPr/>
        </p:nvGrpSpPr>
        <p:grpSpPr>
          <a:xfrm>
            <a:off x="14455170" y="1739204"/>
            <a:ext cx="4758725" cy="1530995"/>
            <a:chOff x="0" y="0"/>
            <a:chExt cx="1263195" cy="406400"/>
          </a:xfrm>
        </p:grpSpPr>
        <p:sp>
          <p:nvSpPr>
            <p:cNvPr id="10" name="Freeform 18"/>
            <p:cNvSpPr/>
            <p:nvPr/>
          </p:nvSpPr>
          <p:spPr>
            <a:xfrm>
              <a:off x="0" y="0"/>
              <a:ext cx="1263195" cy="406400"/>
            </a:xfrm>
            <a:custGeom>
              <a:avLst/>
              <a:gdLst/>
              <a:ahLst/>
              <a:cxnLst/>
              <a:rect l="l" t="t" r="r" b="b"/>
              <a:pathLst>
                <a:path w="1263195" h="406400">
                  <a:moveTo>
                    <a:pt x="1059995" y="0"/>
                  </a:moveTo>
                  <a:cubicBezTo>
                    <a:pt x="1172219" y="0"/>
                    <a:pt x="1263195" y="90976"/>
                    <a:pt x="1263195" y="203200"/>
                  </a:cubicBezTo>
                  <a:cubicBezTo>
                    <a:pt x="1263195" y="315424"/>
                    <a:pt x="1172219" y="406400"/>
                    <a:pt x="10599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D4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0" y="-38100"/>
              <a:ext cx="12631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14477997" y="7424879"/>
            <a:ext cx="4759500" cy="1531934"/>
            <a:chOff x="0" y="0"/>
            <a:chExt cx="1263075" cy="406400"/>
          </a:xfrm>
        </p:grpSpPr>
        <p:sp>
          <p:nvSpPr>
            <p:cNvPr id="13" name="Freeform 24"/>
            <p:cNvSpPr/>
            <p:nvPr/>
          </p:nvSpPr>
          <p:spPr>
            <a:xfrm>
              <a:off x="0" y="0"/>
              <a:ext cx="1263075" cy="406400"/>
            </a:xfrm>
            <a:custGeom>
              <a:avLst/>
              <a:gdLst/>
              <a:ahLst/>
              <a:cxnLst/>
              <a:rect l="l" t="t" r="r" b="b"/>
              <a:pathLst>
                <a:path w="1263075" h="406400">
                  <a:moveTo>
                    <a:pt x="1059875" y="0"/>
                  </a:moveTo>
                  <a:cubicBezTo>
                    <a:pt x="1172099" y="0"/>
                    <a:pt x="1263075" y="90976"/>
                    <a:pt x="1263075" y="203200"/>
                  </a:cubicBezTo>
                  <a:cubicBezTo>
                    <a:pt x="1263075" y="315424"/>
                    <a:pt x="1172099" y="406400"/>
                    <a:pt x="10598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D8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25"/>
            <p:cNvSpPr txBox="1"/>
            <p:nvPr/>
          </p:nvSpPr>
          <p:spPr>
            <a:xfrm>
              <a:off x="0" y="-38100"/>
              <a:ext cx="12630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29"/>
          <p:cNvGrpSpPr/>
          <p:nvPr/>
        </p:nvGrpSpPr>
        <p:grpSpPr>
          <a:xfrm>
            <a:off x="14454395" y="5582936"/>
            <a:ext cx="4759500" cy="1531934"/>
            <a:chOff x="0" y="0"/>
            <a:chExt cx="1263195" cy="406400"/>
          </a:xfrm>
        </p:grpSpPr>
        <p:sp>
          <p:nvSpPr>
            <p:cNvPr id="16" name="Freeform 30"/>
            <p:cNvSpPr/>
            <p:nvPr/>
          </p:nvSpPr>
          <p:spPr>
            <a:xfrm>
              <a:off x="0" y="0"/>
              <a:ext cx="1263195" cy="406400"/>
            </a:xfrm>
            <a:custGeom>
              <a:avLst/>
              <a:gdLst/>
              <a:ahLst/>
              <a:cxnLst/>
              <a:rect l="l" t="t" r="r" b="b"/>
              <a:pathLst>
                <a:path w="1263195" h="406400">
                  <a:moveTo>
                    <a:pt x="1059995" y="0"/>
                  </a:moveTo>
                  <a:cubicBezTo>
                    <a:pt x="1172219" y="0"/>
                    <a:pt x="1263195" y="90976"/>
                    <a:pt x="1263195" y="203200"/>
                  </a:cubicBezTo>
                  <a:cubicBezTo>
                    <a:pt x="1263195" y="315424"/>
                    <a:pt x="1172219" y="406400"/>
                    <a:pt x="10599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4CBF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31"/>
            <p:cNvSpPr txBox="1"/>
            <p:nvPr/>
          </p:nvSpPr>
          <p:spPr>
            <a:xfrm>
              <a:off x="0" y="-38100"/>
              <a:ext cx="12631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TextBox 12"/>
          <p:cNvSpPr txBox="1"/>
          <p:nvPr/>
        </p:nvSpPr>
        <p:spPr>
          <a:xfrm>
            <a:off x="15087600" y="2036624"/>
            <a:ext cx="309310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b="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GERRIT</a:t>
            </a:r>
          </a:p>
        </p:txBody>
      </p:sp>
      <p:sp>
        <p:nvSpPr>
          <p:cNvPr id="20" name="TextBox 12"/>
          <p:cNvSpPr txBox="1"/>
          <p:nvPr/>
        </p:nvSpPr>
        <p:spPr>
          <a:xfrm>
            <a:off x="15087600" y="5880826"/>
            <a:ext cx="309310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b="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KAFKA</a:t>
            </a:r>
          </a:p>
        </p:txBody>
      </p:sp>
      <p:sp>
        <p:nvSpPr>
          <p:cNvPr id="21" name="TextBox 12"/>
          <p:cNvSpPr txBox="1"/>
          <p:nvPr/>
        </p:nvSpPr>
        <p:spPr>
          <a:xfrm>
            <a:off x="15087600" y="3977694"/>
            <a:ext cx="309310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b="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MSA</a:t>
            </a:r>
          </a:p>
        </p:txBody>
      </p:sp>
      <p:sp>
        <p:nvSpPr>
          <p:cNvPr id="22" name="TextBox 12"/>
          <p:cNvSpPr txBox="1"/>
          <p:nvPr/>
        </p:nvSpPr>
        <p:spPr>
          <a:xfrm>
            <a:off x="15087600" y="7722769"/>
            <a:ext cx="309310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b="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DALL-E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26491" y="4148127"/>
            <a:ext cx="5435017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기대</a:t>
            </a:r>
            <a:r>
              <a:rPr lang="en-US" sz="96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en-US" sz="9600" dirty="0" err="1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효과</a:t>
            </a:r>
            <a:endParaRPr lang="en-US" sz="9600" dirty="0">
              <a:solidFill>
                <a:srgbClr val="57687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32852" y="2358901"/>
            <a:ext cx="9525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endParaRPr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1C23F6-E292-A244-1818-C6F0973A4632}"/>
              </a:ext>
            </a:extLst>
          </p:cNvPr>
          <p:cNvGrpSpPr/>
          <p:nvPr/>
        </p:nvGrpSpPr>
        <p:grpSpPr>
          <a:xfrm>
            <a:off x="-10600854" y="8762159"/>
            <a:ext cx="33482592" cy="15630092"/>
            <a:chOff x="-10600854" y="8762159"/>
            <a:chExt cx="33482592" cy="15630092"/>
          </a:xfrm>
        </p:grpSpPr>
        <p:grpSp>
          <p:nvGrpSpPr>
            <p:cNvPr id="4" name="Group 19">
              <a:extLst>
                <a:ext uri="{FF2B5EF4-FFF2-40B4-BE49-F238E27FC236}">
                  <a16:creationId xmlns:a16="http://schemas.microsoft.com/office/drawing/2014/main" id="{CE1751CC-1653-AB19-EB8B-798F530F3B42}"/>
                </a:ext>
              </a:extLst>
            </p:cNvPr>
            <p:cNvGrpSpPr/>
            <p:nvPr/>
          </p:nvGrpSpPr>
          <p:grpSpPr>
            <a:xfrm rot="-840868">
              <a:off x="-608293" y="9520536"/>
              <a:ext cx="23490031" cy="14871715"/>
              <a:chOff x="0" y="0"/>
              <a:chExt cx="641913" cy="406400"/>
            </a:xfrm>
          </p:grpSpPr>
          <p:sp>
            <p:nvSpPr>
              <p:cNvPr id="5" name="Freeform 20">
                <a:extLst>
                  <a:ext uri="{FF2B5EF4-FFF2-40B4-BE49-F238E27FC236}">
                    <a16:creationId xmlns:a16="http://schemas.microsoft.com/office/drawing/2014/main" id="{7022E6A4-779D-A2D9-2EE1-61F4353BF4D1}"/>
                  </a:ext>
                </a:extLst>
              </p:cNvPr>
              <p:cNvSpPr/>
              <p:nvPr/>
            </p:nvSpPr>
            <p:spPr>
              <a:xfrm>
                <a:off x="0" y="0"/>
                <a:ext cx="64191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41913" h="406400">
                    <a:moveTo>
                      <a:pt x="438713" y="0"/>
                    </a:moveTo>
                    <a:cubicBezTo>
                      <a:pt x="550937" y="0"/>
                      <a:pt x="641913" y="90976"/>
                      <a:pt x="641913" y="203200"/>
                    </a:cubicBezTo>
                    <a:cubicBezTo>
                      <a:pt x="641913" y="315424"/>
                      <a:pt x="550937" y="406400"/>
                      <a:pt x="43871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21">
                <a:extLst>
                  <a:ext uri="{FF2B5EF4-FFF2-40B4-BE49-F238E27FC236}">
                    <a16:creationId xmlns:a16="http://schemas.microsoft.com/office/drawing/2014/main" id="{8A48FB4D-25B9-9DC5-3A90-8715ADAF7DB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4191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7" name="Group 22">
              <a:extLst>
                <a:ext uri="{FF2B5EF4-FFF2-40B4-BE49-F238E27FC236}">
                  <a16:creationId xmlns:a16="http://schemas.microsoft.com/office/drawing/2014/main" id="{8487AB5B-31DE-89C6-36E5-F4DEF40386DC}"/>
                </a:ext>
              </a:extLst>
            </p:cNvPr>
            <p:cNvGrpSpPr/>
            <p:nvPr/>
          </p:nvGrpSpPr>
          <p:grpSpPr>
            <a:xfrm rot="-1812467">
              <a:off x="-10600854" y="9326099"/>
              <a:ext cx="23490031" cy="14871715"/>
              <a:chOff x="0" y="0"/>
              <a:chExt cx="641913" cy="406400"/>
            </a:xfrm>
          </p:grpSpPr>
          <p:sp>
            <p:nvSpPr>
              <p:cNvPr id="8" name="Freeform 23">
                <a:extLst>
                  <a:ext uri="{FF2B5EF4-FFF2-40B4-BE49-F238E27FC236}">
                    <a16:creationId xmlns:a16="http://schemas.microsoft.com/office/drawing/2014/main" id="{CA912924-A56F-683F-AB5C-77881B7F6001}"/>
                  </a:ext>
                </a:extLst>
              </p:cNvPr>
              <p:cNvSpPr/>
              <p:nvPr/>
            </p:nvSpPr>
            <p:spPr>
              <a:xfrm>
                <a:off x="0" y="0"/>
                <a:ext cx="64191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41913" h="406400">
                    <a:moveTo>
                      <a:pt x="438713" y="0"/>
                    </a:moveTo>
                    <a:cubicBezTo>
                      <a:pt x="550937" y="0"/>
                      <a:pt x="641913" y="90976"/>
                      <a:pt x="641913" y="203200"/>
                    </a:cubicBezTo>
                    <a:cubicBezTo>
                      <a:pt x="641913" y="315424"/>
                      <a:pt x="550937" y="406400"/>
                      <a:pt x="43871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E25AE46C-7051-43CA-9DE2-53BAD3561D1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4191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0" name="Group 25">
              <a:extLst>
                <a:ext uri="{FF2B5EF4-FFF2-40B4-BE49-F238E27FC236}">
                  <a16:creationId xmlns:a16="http://schemas.microsoft.com/office/drawing/2014/main" id="{166662CD-ECED-1852-DC12-45641E41A947}"/>
                </a:ext>
              </a:extLst>
            </p:cNvPr>
            <p:cNvGrpSpPr/>
            <p:nvPr/>
          </p:nvGrpSpPr>
          <p:grpSpPr>
            <a:xfrm rot="-1299024">
              <a:off x="-4593769" y="8762159"/>
              <a:ext cx="23490031" cy="14871715"/>
              <a:chOff x="0" y="0"/>
              <a:chExt cx="641913" cy="406400"/>
            </a:xfrm>
          </p:grpSpPr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D176DEC7-4375-22BB-903C-354520886146}"/>
                  </a:ext>
                </a:extLst>
              </p:cNvPr>
              <p:cNvSpPr/>
              <p:nvPr/>
            </p:nvSpPr>
            <p:spPr>
              <a:xfrm>
                <a:off x="0" y="0"/>
                <a:ext cx="64191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41913" h="406400">
                    <a:moveTo>
                      <a:pt x="438713" y="0"/>
                    </a:moveTo>
                    <a:cubicBezTo>
                      <a:pt x="550937" y="0"/>
                      <a:pt x="641913" y="90976"/>
                      <a:pt x="641913" y="203200"/>
                    </a:cubicBezTo>
                    <a:cubicBezTo>
                      <a:pt x="641913" y="315424"/>
                      <a:pt x="550937" y="406400"/>
                      <a:pt x="43871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27">
                <a:extLst>
                  <a:ext uri="{FF2B5EF4-FFF2-40B4-BE49-F238E27FC236}">
                    <a16:creationId xmlns:a16="http://schemas.microsoft.com/office/drawing/2014/main" id="{A2B04FDD-69D0-234C-F286-8D818408047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4191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443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3"/>
          <p:cNvSpPr/>
          <p:nvPr/>
        </p:nvSpPr>
        <p:spPr>
          <a:xfrm>
            <a:off x="1828800" y="4718157"/>
            <a:ext cx="14580521" cy="1343025"/>
          </a:xfrm>
          <a:custGeom>
            <a:avLst/>
            <a:gdLst/>
            <a:ahLst/>
            <a:cxnLst/>
            <a:rect l="l" t="t" r="r" b="b"/>
            <a:pathLst>
              <a:path w="4274726" h="406400">
                <a:moveTo>
                  <a:pt x="4071526" y="0"/>
                </a:moveTo>
                <a:cubicBezTo>
                  <a:pt x="4183750" y="0"/>
                  <a:pt x="4274726" y="90976"/>
                  <a:pt x="4274726" y="203200"/>
                </a:cubicBezTo>
                <a:cubicBezTo>
                  <a:pt x="4274726" y="315424"/>
                  <a:pt x="4183750" y="406400"/>
                  <a:pt x="4071526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CBF3C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1828802" y="4714875"/>
            <a:ext cx="12420600" cy="1343025"/>
            <a:chOff x="0" y="0"/>
            <a:chExt cx="427472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406400"/>
            </a:xfrm>
            <a:custGeom>
              <a:avLst/>
              <a:gdLst/>
              <a:ahLst/>
              <a:cxnLst/>
              <a:rect l="l" t="t" r="r" b="b"/>
              <a:pathLst>
                <a:path w="4274726" h="406400">
                  <a:moveTo>
                    <a:pt x="4071526" y="0"/>
                  </a:moveTo>
                  <a:cubicBezTo>
                    <a:pt x="4183750" y="0"/>
                    <a:pt x="4274726" y="90976"/>
                    <a:pt x="4274726" y="203200"/>
                  </a:cubicBezTo>
                  <a:cubicBezTo>
                    <a:pt x="4274726" y="315424"/>
                    <a:pt x="4183750" y="406400"/>
                    <a:pt x="40715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4CBF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28801" y="4714875"/>
            <a:ext cx="9448800" cy="1343025"/>
            <a:chOff x="0" y="0"/>
            <a:chExt cx="329399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3997" cy="406400"/>
            </a:xfrm>
            <a:custGeom>
              <a:avLst/>
              <a:gdLst/>
              <a:ahLst/>
              <a:cxnLst/>
              <a:rect l="l" t="t" r="r" b="b"/>
              <a:pathLst>
                <a:path w="3293997" h="406400">
                  <a:moveTo>
                    <a:pt x="3090797" y="0"/>
                  </a:moveTo>
                  <a:cubicBezTo>
                    <a:pt x="3203022" y="0"/>
                    <a:pt x="3293997" y="90976"/>
                    <a:pt x="3293997" y="203200"/>
                  </a:cubicBezTo>
                  <a:cubicBezTo>
                    <a:pt x="3293997" y="315424"/>
                    <a:pt x="3203022" y="406400"/>
                    <a:pt x="30907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D8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399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28802" y="4714875"/>
            <a:ext cx="7175881" cy="1343025"/>
            <a:chOff x="0" y="0"/>
            <a:chExt cx="232749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27498" cy="406400"/>
            </a:xfrm>
            <a:custGeom>
              <a:avLst/>
              <a:gdLst/>
              <a:ahLst/>
              <a:cxnLst/>
              <a:rect l="l" t="t" r="r" b="b"/>
              <a:pathLst>
                <a:path w="2327498" h="406400">
                  <a:moveTo>
                    <a:pt x="2124298" y="0"/>
                  </a:moveTo>
                  <a:cubicBezTo>
                    <a:pt x="2236522" y="0"/>
                    <a:pt x="2327498" y="90976"/>
                    <a:pt x="2327498" y="203200"/>
                  </a:cubicBezTo>
                  <a:cubicBezTo>
                    <a:pt x="2327498" y="315424"/>
                    <a:pt x="2236522" y="406400"/>
                    <a:pt x="21242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D4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2749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28801" y="4714875"/>
            <a:ext cx="3874491" cy="1343025"/>
            <a:chOff x="0" y="0"/>
            <a:chExt cx="121535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5358" cy="406400"/>
            </a:xfrm>
            <a:custGeom>
              <a:avLst/>
              <a:gdLst/>
              <a:ahLst/>
              <a:cxnLst/>
              <a:rect l="l" t="t" r="r" b="b"/>
              <a:pathLst>
                <a:path w="1215358" h="406400">
                  <a:moveTo>
                    <a:pt x="1012158" y="0"/>
                  </a:moveTo>
                  <a:cubicBezTo>
                    <a:pt x="1124382" y="0"/>
                    <a:pt x="1215358" y="90976"/>
                    <a:pt x="1215358" y="203200"/>
                  </a:cubicBezTo>
                  <a:cubicBezTo>
                    <a:pt x="1215358" y="315424"/>
                    <a:pt x="1124382" y="406400"/>
                    <a:pt x="101215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EC3B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1535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92231" y="828675"/>
            <a:ext cx="2539752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목차</a:t>
            </a:r>
            <a:endParaRPr lang="en-US" sz="9600" dirty="0">
              <a:solidFill>
                <a:srgbClr val="57687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770345" y="5314055"/>
            <a:ext cx="213328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9"/>
              </a:lnSpc>
            </a:pPr>
            <a:r>
              <a:rPr lang="en-US" sz="4000" dirty="0" err="1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기획</a:t>
            </a:r>
            <a:r>
              <a:rPr lang="en-US" sz="4000" dirty="0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</a:t>
            </a:r>
            <a:r>
              <a:rPr lang="en-US" sz="4000" dirty="0" err="1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배경</a:t>
            </a:r>
            <a:endParaRPr lang="en-US" sz="4000" dirty="0">
              <a:solidFill>
                <a:srgbClr val="545454"/>
              </a:solidFill>
              <a:latin typeface="210 네모진 Bold"/>
              <a:ea typeface="210 네모진 Bold"/>
              <a:cs typeface="210 네모진 Bold"/>
              <a:sym typeface="210 네모진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17282" y="5261493"/>
            <a:ext cx="262512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9"/>
              </a:lnSpc>
            </a:pPr>
            <a:r>
              <a:rPr lang="en-US" sz="4000" dirty="0" err="1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서비스</a:t>
            </a:r>
            <a:r>
              <a:rPr lang="en-US" sz="4000" dirty="0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</a:t>
            </a:r>
            <a:r>
              <a:rPr lang="en-US" sz="4000" dirty="0" err="1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소개</a:t>
            </a:r>
            <a:endParaRPr lang="en-US" sz="4000" dirty="0">
              <a:solidFill>
                <a:srgbClr val="545454"/>
              </a:solidFill>
              <a:latin typeface="210 네모진 Bold"/>
              <a:ea typeface="210 네모진 Bold"/>
              <a:cs typeface="210 네모진 Bold"/>
              <a:sym typeface="210 네모진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32122" y="5284370"/>
            <a:ext cx="345255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ko-KR" altLang="en-US" sz="4000" dirty="0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시연</a:t>
            </a:r>
            <a:endParaRPr lang="en-US" sz="4000" dirty="0">
              <a:solidFill>
                <a:srgbClr val="545454"/>
              </a:solidFill>
              <a:latin typeface="210 네모진 Bold"/>
              <a:ea typeface="210 네모진 Bold"/>
              <a:cs typeface="210 네모진 Bold"/>
              <a:sym typeface="210 네모진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711103" y="5284370"/>
            <a:ext cx="2093986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9"/>
              </a:lnSpc>
            </a:pPr>
            <a:r>
              <a:rPr lang="ko-KR" altLang="en-US" sz="4000" dirty="0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기대 효과</a:t>
            </a:r>
            <a:endParaRPr lang="en-US" sz="4000" dirty="0">
              <a:solidFill>
                <a:srgbClr val="545454"/>
              </a:solidFill>
              <a:latin typeface="210 네모진 Bold"/>
              <a:ea typeface="210 네모진 Bold"/>
              <a:cs typeface="210 네모진 Bold"/>
              <a:sym typeface="210 네모진 Bold"/>
            </a:endParaRPr>
          </a:p>
        </p:txBody>
      </p:sp>
      <p:grpSp>
        <p:nvGrpSpPr>
          <p:cNvPr id="19" name="Group 19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TextBox 18"/>
          <p:cNvSpPr txBox="1"/>
          <p:nvPr/>
        </p:nvSpPr>
        <p:spPr>
          <a:xfrm>
            <a:off x="14668253" y="5242256"/>
            <a:ext cx="115011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9"/>
              </a:lnSpc>
            </a:pPr>
            <a:r>
              <a:rPr lang="en-US" sz="4000" dirty="0" err="1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QnA</a:t>
            </a:r>
            <a:endParaRPr lang="en-US" sz="4000" dirty="0">
              <a:solidFill>
                <a:srgbClr val="545454"/>
              </a:solidFill>
              <a:latin typeface="210 네모진 Bold"/>
              <a:ea typeface="210 네모진 Bold"/>
              <a:cs typeface="210 네모진 Bold"/>
              <a:sym typeface="210 네모진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7178" y="2371397"/>
            <a:ext cx="7012800" cy="2412914"/>
            <a:chOff x="0" y="-38100"/>
            <a:chExt cx="1263075" cy="449476"/>
          </a:xfrm>
        </p:grpSpPr>
        <p:sp>
          <p:nvSpPr>
            <p:cNvPr id="12" name="Freeform 12"/>
            <p:cNvSpPr/>
            <p:nvPr/>
          </p:nvSpPr>
          <p:spPr>
            <a:xfrm>
              <a:off x="0" y="4976"/>
              <a:ext cx="1263075" cy="406400"/>
            </a:xfrm>
            <a:custGeom>
              <a:avLst/>
              <a:gdLst/>
              <a:ahLst/>
              <a:cxnLst/>
              <a:rect l="l" t="t" r="r" b="b"/>
              <a:pathLst>
                <a:path w="1263075" h="406400">
                  <a:moveTo>
                    <a:pt x="1059875" y="0"/>
                  </a:moveTo>
                  <a:cubicBezTo>
                    <a:pt x="1172099" y="0"/>
                    <a:pt x="1263075" y="90976"/>
                    <a:pt x="1263075" y="203200"/>
                  </a:cubicBezTo>
                  <a:cubicBezTo>
                    <a:pt x="1263075" y="315424"/>
                    <a:pt x="1172099" y="406400"/>
                    <a:pt x="10598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EC3B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630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4000" y="2833642"/>
            <a:ext cx="1688400" cy="16884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01164" y="2565566"/>
            <a:ext cx="7011661" cy="2255819"/>
            <a:chOff x="0" y="0"/>
            <a:chExt cx="1263195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63195" cy="406400"/>
            </a:xfrm>
            <a:custGeom>
              <a:avLst/>
              <a:gdLst/>
              <a:ahLst/>
              <a:cxnLst/>
              <a:rect l="l" t="t" r="r" b="b"/>
              <a:pathLst>
                <a:path w="1263195" h="406400">
                  <a:moveTo>
                    <a:pt x="1059995" y="0"/>
                  </a:moveTo>
                  <a:cubicBezTo>
                    <a:pt x="1172219" y="0"/>
                    <a:pt x="1263195" y="90976"/>
                    <a:pt x="1263195" y="203200"/>
                  </a:cubicBezTo>
                  <a:cubicBezTo>
                    <a:pt x="1263195" y="315424"/>
                    <a:pt x="1172219" y="406400"/>
                    <a:pt x="10599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D4D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631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23238" y="2864291"/>
            <a:ext cx="1689334" cy="168933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7178" y="6408856"/>
            <a:ext cx="7012800" cy="2257200"/>
            <a:chOff x="0" y="0"/>
            <a:chExt cx="1263075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63075" cy="406400"/>
            </a:xfrm>
            <a:custGeom>
              <a:avLst/>
              <a:gdLst/>
              <a:ahLst/>
              <a:cxnLst/>
              <a:rect l="l" t="t" r="r" b="b"/>
              <a:pathLst>
                <a:path w="1263075" h="406400">
                  <a:moveTo>
                    <a:pt x="1059875" y="0"/>
                  </a:moveTo>
                  <a:cubicBezTo>
                    <a:pt x="1172099" y="0"/>
                    <a:pt x="1263075" y="90976"/>
                    <a:pt x="1263075" y="203200"/>
                  </a:cubicBezTo>
                  <a:cubicBezTo>
                    <a:pt x="1263075" y="315424"/>
                    <a:pt x="1172099" y="406400"/>
                    <a:pt x="10598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D8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630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28552" y="6676647"/>
            <a:ext cx="1688400" cy="168840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00025" y="6408856"/>
            <a:ext cx="7012800" cy="2257200"/>
            <a:chOff x="0" y="0"/>
            <a:chExt cx="1263195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63195" cy="406400"/>
            </a:xfrm>
            <a:custGeom>
              <a:avLst/>
              <a:gdLst/>
              <a:ahLst/>
              <a:cxnLst/>
              <a:rect l="l" t="t" r="r" b="b"/>
              <a:pathLst>
                <a:path w="1263195" h="406400">
                  <a:moveTo>
                    <a:pt x="1059995" y="0"/>
                  </a:moveTo>
                  <a:cubicBezTo>
                    <a:pt x="1172219" y="0"/>
                    <a:pt x="1263195" y="90976"/>
                    <a:pt x="1263195" y="203200"/>
                  </a:cubicBezTo>
                  <a:cubicBezTo>
                    <a:pt x="1263195" y="315424"/>
                    <a:pt x="1172219" y="406400"/>
                    <a:pt x="10599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4CBF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2631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133542" y="6722674"/>
            <a:ext cx="1688400" cy="168840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939800" y="3236843"/>
            <a:ext cx="856800" cy="856800"/>
          </a:xfrm>
          <a:custGeom>
            <a:avLst/>
            <a:gdLst/>
            <a:ahLst/>
            <a:cxnLst/>
            <a:rect l="l" t="t" r="r" b="b"/>
            <a:pathLst>
              <a:path w="1156571" h="1156571">
                <a:moveTo>
                  <a:pt x="0" y="0"/>
                </a:moveTo>
                <a:lnTo>
                  <a:pt x="1156571" y="0"/>
                </a:lnTo>
                <a:lnTo>
                  <a:pt x="1156571" y="1156571"/>
                </a:lnTo>
                <a:lnTo>
                  <a:pt x="0" y="1156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10539567" y="3283140"/>
            <a:ext cx="856676" cy="856676"/>
          </a:xfrm>
          <a:custGeom>
            <a:avLst/>
            <a:gdLst/>
            <a:ahLst/>
            <a:cxnLst/>
            <a:rect l="l" t="t" r="r" b="b"/>
            <a:pathLst>
              <a:path w="1156571" h="1156571">
                <a:moveTo>
                  <a:pt x="0" y="0"/>
                </a:moveTo>
                <a:lnTo>
                  <a:pt x="1156572" y="0"/>
                </a:lnTo>
                <a:lnTo>
                  <a:pt x="1156572" y="1156571"/>
                </a:lnTo>
                <a:lnTo>
                  <a:pt x="0" y="1156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Freeform 37"/>
          <p:cNvSpPr/>
          <p:nvPr/>
        </p:nvSpPr>
        <p:spPr>
          <a:xfrm>
            <a:off x="1939800" y="7070716"/>
            <a:ext cx="856800" cy="856800"/>
          </a:xfrm>
          <a:custGeom>
            <a:avLst/>
            <a:gdLst/>
            <a:ahLst/>
            <a:cxnLst/>
            <a:rect l="l" t="t" r="r" b="b"/>
            <a:pathLst>
              <a:path w="1156571" h="1156571">
                <a:moveTo>
                  <a:pt x="0" y="0"/>
                </a:moveTo>
                <a:lnTo>
                  <a:pt x="1156571" y="0"/>
                </a:lnTo>
                <a:lnTo>
                  <a:pt x="1156571" y="1156572"/>
                </a:lnTo>
                <a:lnTo>
                  <a:pt x="0" y="115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10543126" y="7125875"/>
            <a:ext cx="856800" cy="856800"/>
          </a:xfrm>
          <a:custGeom>
            <a:avLst/>
            <a:gdLst/>
            <a:ahLst/>
            <a:cxnLst/>
            <a:rect l="l" t="t" r="r" b="b"/>
            <a:pathLst>
              <a:path w="1112686" h="1112686">
                <a:moveTo>
                  <a:pt x="0" y="0"/>
                </a:moveTo>
                <a:lnTo>
                  <a:pt x="1112686" y="0"/>
                </a:lnTo>
                <a:lnTo>
                  <a:pt x="1112686" y="1112686"/>
                </a:lnTo>
                <a:lnTo>
                  <a:pt x="0" y="1112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7032852" y="2883192"/>
            <a:ext cx="9525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endParaRPr/>
          </a:p>
        </p:txBody>
      </p:sp>
      <p:sp>
        <p:nvSpPr>
          <p:cNvPr id="40" name="TextBox 40"/>
          <p:cNvSpPr txBox="1"/>
          <p:nvPr/>
        </p:nvSpPr>
        <p:spPr>
          <a:xfrm>
            <a:off x="923832" y="765070"/>
            <a:ext cx="1725848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03 기대 효과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99952" y="2883192"/>
            <a:ext cx="9525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endParaRPr/>
          </a:p>
        </p:txBody>
      </p:sp>
      <p:sp>
        <p:nvSpPr>
          <p:cNvPr id="42" name="TextBox 42"/>
          <p:cNvSpPr txBox="1"/>
          <p:nvPr/>
        </p:nvSpPr>
        <p:spPr>
          <a:xfrm>
            <a:off x="7032852" y="6699126"/>
            <a:ext cx="9525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endParaRPr/>
          </a:p>
        </p:txBody>
      </p:sp>
      <p:sp>
        <p:nvSpPr>
          <p:cNvPr id="43" name="TextBox 43"/>
          <p:cNvSpPr txBox="1"/>
          <p:nvPr/>
        </p:nvSpPr>
        <p:spPr>
          <a:xfrm>
            <a:off x="14799952" y="6699126"/>
            <a:ext cx="9525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endParaRPr/>
          </a:p>
        </p:txBody>
      </p:sp>
      <p:sp>
        <p:nvSpPr>
          <p:cNvPr id="44" name="TextBox 44"/>
          <p:cNvSpPr txBox="1"/>
          <p:nvPr/>
        </p:nvSpPr>
        <p:spPr>
          <a:xfrm>
            <a:off x="3535613" y="3563338"/>
            <a:ext cx="3317751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4"/>
              </a:lnSpc>
            </a:pPr>
            <a:r>
              <a:rPr lang="ko-KR" altLang="en-US" sz="4400" dirty="0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언제 어디서나</a:t>
            </a:r>
            <a:endParaRPr lang="en-US" sz="4400" dirty="0">
              <a:solidFill>
                <a:srgbClr val="545454"/>
              </a:solidFill>
              <a:latin typeface="210 네모진 Bold"/>
              <a:ea typeface="210 네모진 Bold"/>
              <a:cs typeface="210 네모진 Bold"/>
              <a:sym typeface="210 네모진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2134646" y="3546560"/>
            <a:ext cx="554927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14"/>
              </a:lnSpc>
            </a:pPr>
            <a:r>
              <a:rPr lang="en-US" altLang="ko-KR" sz="4400" dirty="0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AI</a:t>
            </a:r>
            <a:r>
              <a:rPr lang="ko-KR" altLang="en-US" sz="4400" dirty="0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와 얼마든지</a:t>
            </a:r>
            <a:endParaRPr lang="en-US" sz="4400" dirty="0">
              <a:solidFill>
                <a:srgbClr val="545454"/>
              </a:solidFill>
              <a:latin typeface="210 네모진 Bold"/>
              <a:ea typeface="210 네모진 Bold"/>
              <a:cs typeface="210 네모진 Bold"/>
              <a:sym typeface="210 네모진 Bold"/>
            </a:endParaRPr>
          </a:p>
        </p:txBody>
      </p:sp>
      <p:sp>
        <p:nvSpPr>
          <p:cNvPr id="46" name="Freeform 46"/>
          <p:cNvSpPr/>
          <p:nvPr/>
        </p:nvSpPr>
        <p:spPr>
          <a:xfrm>
            <a:off x="6587769" y="5635312"/>
            <a:ext cx="890165" cy="829241"/>
          </a:xfrm>
          <a:custGeom>
            <a:avLst/>
            <a:gdLst/>
            <a:ahLst/>
            <a:cxnLst/>
            <a:rect l="l" t="t" r="r" b="b"/>
            <a:pathLst>
              <a:path w="890165" h="829241">
                <a:moveTo>
                  <a:pt x="0" y="0"/>
                </a:moveTo>
                <a:lnTo>
                  <a:pt x="890165" y="0"/>
                </a:lnTo>
                <a:lnTo>
                  <a:pt x="890165" y="829241"/>
                </a:lnTo>
                <a:lnTo>
                  <a:pt x="0" y="8292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TextBox 47"/>
          <p:cNvSpPr txBox="1"/>
          <p:nvPr/>
        </p:nvSpPr>
        <p:spPr>
          <a:xfrm>
            <a:off x="3477914" y="7401348"/>
            <a:ext cx="418974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14"/>
              </a:lnSpc>
            </a:pPr>
            <a:r>
              <a:rPr lang="ko-KR" altLang="en-US" sz="4400" dirty="0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비용 </a:t>
            </a:r>
            <a:r>
              <a:rPr lang="ko-KR" altLang="en-US" sz="4400" dirty="0" err="1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부담없이</a:t>
            </a:r>
            <a:endParaRPr lang="en-US" sz="4400" dirty="0">
              <a:solidFill>
                <a:srgbClr val="545454"/>
              </a:solidFill>
              <a:latin typeface="210 네모진 Bold"/>
              <a:ea typeface="210 네모진 Bold"/>
              <a:cs typeface="210 네모진 Bold"/>
              <a:sym typeface="210 네모진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2073238" y="7396357"/>
            <a:ext cx="4148956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4"/>
              </a:lnSpc>
            </a:pPr>
            <a:r>
              <a:rPr lang="ko-KR" altLang="en-US" sz="4400" dirty="0">
                <a:solidFill>
                  <a:srgbClr val="545454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의욕을 잃지 않고</a:t>
            </a:r>
            <a:endParaRPr lang="en-US" sz="4400" dirty="0">
              <a:solidFill>
                <a:srgbClr val="545454"/>
              </a:solidFill>
              <a:latin typeface="210 네모진 Bold"/>
              <a:ea typeface="210 네모진 Bold"/>
              <a:cs typeface="210 네모진 Bold"/>
              <a:sym typeface="210 네모진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6142" y="3608251"/>
            <a:ext cx="1174304" cy="917906"/>
          </a:xfrm>
          <a:custGeom>
            <a:avLst/>
            <a:gdLst/>
            <a:ahLst/>
            <a:cxnLst/>
            <a:rect l="l" t="t" r="r" b="b"/>
            <a:pathLst>
              <a:path w="1174304" h="917906">
                <a:moveTo>
                  <a:pt x="0" y="0"/>
                </a:moveTo>
                <a:lnTo>
                  <a:pt x="1174303" y="0"/>
                </a:lnTo>
                <a:lnTo>
                  <a:pt x="1174303" y="917906"/>
                </a:lnTo>
                <a:lnTo>
                  <a:pt x="0" y="91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781800" y="4139086"/>
            <a:ext cx="4634284" cy="1874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8"/>
              </a:lnSpc>
              <a:spcBef>
                <a:spcPct val="0"/>
              </a:spcBef>
            </a:pPr>
            <a:r>
              <a:rPr lang="ko-KR" altLang="en-US" sz="10000" dirty="0">
                <a:solidFill>
                  <a:srgbClr val="576875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질의응답</a:t>
            </a:r>
            <a:endParaRPr lang="en-US" sz="10000" dirty="0">
              <a:solidFill>
                <a:srgbClr val="576875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43190" y="5938853"/>
            <a:ext cx="7001619" cy="88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8"/>
              </a:lnSpc>
            </a:pPr>
            <a:r>
              <a:rPr lang="ko-KR" altLang="en-US" sz="5400" dirty="0">
                <a:solidFill>
                  <a:srgbClr val="807F7F"/>
                </a:solidFill>
                <a:latin typeface="Seoul Hangang Condensed Light"/>
                <a:ea typeface="Seoul Hangang Condensed Light"/>
                <a:cs typeface="Seoul Hangang Condensed Light"/>
                <a:sym typeface="Seoul Hangang Condensed Light"/>
              </a:rPr>
              <a:t>들어주셔서 감사합니다</a:t>
            </a:r>
            <a:r>
              <a:rPr lang="en-US" altLang="ko-KR" sz="5400" dirty="0">
                <a:solidFill>
                  <a:srgbClr val="807F7F"/>
                </a:solidFill>
                <a:latin typeface="Seoul Hangang Condensed Light"/>
                <a:ea typeface="Seoul Hangang Condensed Light"/>
                <a:cs typeface="Seoul Hangang Condensed Light"/>
                <a:sym typeface="Seoul Hangang Condensed Light"/>
              </a:rPr>
              <a:t>!</a:t>
            </a:r>
            <a:endParaRPr lang="en-US" sz="5400" dirty="0">
              <a:solidFill>
                <a:srgbClr val="807F7F"/>
              </a:solidFill>
              <a:latin typeface="Seoul Hangang Condensed Light"/>
              <a:ea typeface="Seoul Hangang Condensed Light"/>
              <a:cs typeface="Seoul Hangang Condensed Light"/>
              <a:sym typeface="Seoul Hangang Condensed Light"/>
            </a:endParaRPr>
          </a:p>
        </p:txBody>
      </p:sp>
      <p:grpSp>
        <p:nvGrpSpPr>
          <p:cNvPr id="5" name="Group 5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26491" y="4148127"/>
            <a:ext cx="5435017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기획</a:t>
            </a:r>
            <a:r>
              <a:rPr lang="en-US" sz="96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en-US" sz="9600" dirty="0" err="1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배경</a:t>
            </a:r>
            <a:endParaRPr lang="en-US" sz="9600" dirty="0">
              <a:solidFill>
                <a:srgbClr val="57687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32852" y="2358901"/>
            <a:ext cx="9525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endParaRPr/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82E4DCC0-7E66-04FA-F462-A464BAC45705}"/>
              </a:ext>
            </a:extLst>
          </p:cNvPr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672599A-F245-257C-85A4-2DEC6EF704AB}"/>
                </a:ext>
              </a:extLst>
            </p:cNvPr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64B145AD-41B3-D63C-D681-4D71CC47F1B3}"/>
                </a:ext>
              </a:extLst>
            </p:cNvPr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22">
            <a:extLst>
              <a:ext uri="{FF2B5EF4-FFF2-40B4-BE49-F238E27FC236}">
                <a16:creationId xmlns:a16="http://schemas.microsoft.com/office/drawing/2014/main" id="{80381E15-659C-9005-8141-4CE5CEAF90E9}"/>
              </a:ext>
            </a:extLst>
          </p:cNvPr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2ACFACDA-0699-5C4E-256B-C0436E1EC265}"/>
                </a:ext>
              </a:extLst>
            </p:cNvPr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83FD5A9C-AF9B-866B-AE9C-213F0F210953}"/>
                </a:ext>
              </a:extLst>
            </p:cNvPr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25">
            <a:extLst>
              <a:ext uri="{FF2B5EF4-FFF2-40B4-BE49-F238E27FC236}">
                <a16:creationId xmlns:a16="http://schemas.microsoft.com/office/drawing/2014/main" id="{E8366CE2-CAB1-5E73-28E0-12E94D6FDE76}"/>
              </a:ext>
            </a:extLst>
          </p:cNvPr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D11CA028-6DC2-2751-1D64-187156D32CE8}"/>
                </a:ext>
              </a:extLst>
            </p:cNvPr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E92C4A36-EF0D-7110-257E-8DE1FEAE2584}"/>
                </a:ext>
              </a:extLst>
            </p:cNvPr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23832" y="765070"/>
            <a:ext cx="169599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01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기획</a:t>
            </a: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배경</a:t>
            </a:r>
            <a:endParaRPr lang="en-US" sz="2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pic>
        <p:nvPicPr>
          <p:cNvPr id="1026" name="Picture 2" descr="Korean learner: Wow, Hangul is easy. Korean language: : r/kor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59762"/>
            <a:ext cx="578749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2"/>
          <p:cNvSpPr txBox="1"/>
          <p:nvPr/>
        </p:nvSpPr>
        <p:spPr>
          <a:xfrm>
            <a:off x="9370381" y="4460954"/>
            <a:ext cx="6948488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ko-KR" alt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우리에게 익숙한 한국어</a:t>
            </a:r>
            <a:endParaRPr lang="en-US" altLang="ko-KR" sz="5201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ts val="7282"/>
              </a:lnSpc>
            </a:pPr>
            <a:r>
              <a:rPr lang="ko-KR" alt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외국인들은 어떨까</a:t>
            </a:r>
            <a:r>
              <a:rPr lang="en-US" altLang="ko-KR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?</a:t>
            </a:r>
            <a:endParaRPr lang="en-US" sz="5201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4DBE6E-531D-4A53-F481-A014625CE5E6}"/>
              </a:ext>
            </a:extLst>
          </p:cNvPr>
          <p:cNvCxnSpPr>
            <a:cxnSpLocks/>
          </p:cNvCxnSpPr>
          <p:nvPr/>
        </p:nvCxnSpPr>
        <p:spPr>
          <a:xfrm>
            <a:off x="923832" y="1213911"/>
            <a:ext cx="1695990" cy="0"/>
          </a:xfrm>
          <a:prstGeom prst="line">
            <a:avLst/>
          </a:prstGeom>
          <a:ln>
            <a:solidFill>
              <a:srgbClr val="57687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2">
            <a:extLst>
              <a:ext uri="{FF2B5EF4-FFF2-40B4-BE49-F238E27FC236}">
                <a16:creationId xmlns:a16="http://schemas.microsoft.com/office/drawing/2014/main" id="{E686C559-AA1B-BCF2-66E5-36F5EF3115CB}"/>
              </a:ext>
            </a:extLst>
          </p:cNvPr>
          <p:cNvSpPr txBox="1"/>
          <p:nvPr/>
        </p:nvSpPr>
        <p:spPr>
          <a:xfrm>
            <a:off x="8382000" y="3086523"/>
            <a:ext cx="9220199" cy="5747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용언 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: 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문장에서 주어의 동작이나 작용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성질이나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상태 등을 서술하는 기능을 가진 품사</a:t>
            </a:r>
            <a:endParaRPr lang="en-US" altLang="ko-KR" sz="36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ct val="150000"/>
              </a:lnSpc>
            </a:pPr>
            <a:endParaRPr lang="en-US" sz="36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ct val="150000"/>
              </a:lnSpc>
            </a:pPr>
            <a:r>
              <a:rPr lang="ko-KR" altLang="en-US" sz="36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모르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-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+ -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다 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-&gt; 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모르다</a:t>
            </a:r>
            <a:endParaRPr lang="en-US" altLang="ko-KR" sz="36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ct val="150000"/>
              </a:lnSpc>
            </a:pPr>
            <a:r>
              <a:rPr lang="ko-KR" altLang="en-US" sz="36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모르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-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+ -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어서 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-&gt; 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몰라서</a:t>
            </a:r>
            <a:endParaRPr lang="en-US" altLang="ko-KR" sz="36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ct val="150000"/>
              </a:lnSpc>
            </a:pPr>
            <a:r>
              <a:rPr lang="ko-KR" altLang="en-US" sz="36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모르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- +  -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아 </a:t>
            </a: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-&gt; 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몰라</a:t>
            </a:r>
            <a:endParaRPr lang="en-US" altLang="ko-KR" sz="36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  <a:p>
            <a:pPr algn="l">
              <a:lnSpc>
                <a:spcPct val="150000"/>
              </a:lnSpc>
            </a:pPr>
            <a:r>
              <a:rPr lang="en-US" altLang="ko-KR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			</a:t>
            </a:r>
            <a:r>
              <a:rPr lang="ko-KR" altLang="en-US" sz="36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⋮</a:t>
            </a:r>
            <a:endParaRPr lang="en-US" sz="36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01121" y="2049241"/>
            <a:ext cx="15325379" cy="6890166"/>
          </a:xfrm>
          <a:custGeom>
            <a:avLst/>
            <a:gdLst/>
            <a:ahLst/>
            <a:cxnLst/>
            <a:rect l="l" t="t" r="r" b="b"/>
            <a:pathLst>
              <a:path w="15325379" h="6890166">
                <a:moveTo>
                  <a:pt x="0" y="0"/>
                </a:moveTo>
                <a:lnTo>
                  <a:pt x="15325379" y="0"/>
                </a:lnTo>
                <a:lnTo>
                  <a:pt x="15325379" y="6890166"/>
                </a:lnTo>
                <a:lnTo>
                  <a:pt x="0" y="689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38" b="-143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23832" y="765070"/>
            <a:ext cx="169599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01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기획</a:t>
            </a: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배경</a:t>
            </a:r>
            <a:endParaRPr lang="en-US" sz="2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238945" y="1567911"/>
            <a:ext cx="7655049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출처: 통계청 이민자 체류 실태 및 고용조사(2022년)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DAF7CA-D20F-D351-A4D2-BB43C0C0143B}"/>
              </a:ext>
            </a:extLst>
          </p:cNvPr>
          <p:cNvCxnSpPr>
            <a:cxnSpLocks/>
          </p:cNvCxnSpPr>
          <p:nvPr/>
        </p:nvCxnSpPr>
        <p:spPr>
          <a:xfrm>
            <a:off x="923832" y="1213911"/>
            <a:ext cx="1695990" cy="0"/>
          </a:xfrm>
          <a:prstGeom prst="line">
            <a:avLst/>
          </a:prstGeom>
          <a:ln>
            <a:solidFill>
              <a:srgbClr val="57687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A0861E9-45F3-705D-2E99-10C196357178}"/>
              </a:ext>
            </a:extLst>
          </p:cNvPr>
          <p:cNvCxnSpPr>
            <a:cxnSpLocks/>
          </p:cNvCxnSpPr>
          <p:nvPr/>
        </p:nvCxnSpPr>
        <p:spPr>
          <a:xfrm>
            <a:off x="923832" y="1213911"/>
            <a:ext cx="16959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01121" y="2049241"/>
            <a:ext cx="15325379" cy="6890166"/>
          </a:xfrm>
          <a:custGeom>
            <a:avLst/>
            <a:gdLst/>
            <a:ahLst/>
            <a:cxnLst/>
            <a:rect l="l" t="t" r="r" b="b"/>
            <a:pathLst>
              <a:path w="15325379" h="6890166">
                <a:moveTo>
                  <a:pt x="0" y="0"/>
                </a:moveTo>
                <a:lnTo>
                  <a:pt x="15325379" y="0"/>
                </a:lnTo>
                <a:lnTo>
                  <a:pt x="15325379" y="6890166"/>
                </a:lnTo>
                <a:lnTo>
                  <a:pt x="0" y="689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38" b="-143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238945" y="1567911"/>
            <a:ext cx="7655049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출처: 통계청 이민자 체류 실태 및 고용조사(2022년)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107265" y="4426483"/>
            <a:ext cx="14508452" cy="1093560"/>
            <a:chOff x="0" y="0"/>
            <a:chExt cx="3821156" cy="2880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21156" cy="288016"/>
            </a:xfrm>
            <a:custGeom>
              <a:avLst/>
              <a:gdLst/>
              <a:ahLst/>
              <a:cxnLst/>
              <a:rect l="l" t="t" r="r" b="b"/>
              <a:pathLst>
                <a:path w="3821156" h="288016">
                  <a:moveTo>
                    <a:pt x="8538" y="0"/>
                  </a:moveTo>
                  <a:lnTo>
                    <a:pt x="3812618" y="0"/>
                  </a:lnTo>
                  <a:cubicBezTo>
                    <a:pt x="3814883" y="0"/>
                    <a:pt x="3817055" y="900"/>
                    <a:pt x="3818656" y="2501"/>
                  </a:cubicBezTo>
                  <a:cubicBezTo>
                    <a:pt x="3820257" y="4102"/>
                    <a:pt x="3821156" y="6273"/>
                    <a:pt x="3821156" y="8538"/>
                  </a:cubicBezTo>
                  <a:lnTo>
                    <a:pt x="3821156" y="279478"/>
                  </a:lnTo>
                  <a:cubicBezTo>
                    <a:pt x="3821156" y="284193"/>
                    <a:pt x="3817334" y="288016"/>
                    <a:pt x="3812618" y="288016"/>
                  </a:cubicBezTo>
                  <a:lnTo>
                    <a:pt x="8538" y="288016"/>
                  </a:lnTo>
                  <a:cubicBezTo>
                    <a:pt x="3823" y="288016"/>
                    <a:pt x="0" y="284193"/>
                    <a:pt x="0" y="279478"/>
                  </a:cubicBezTo>
                  <a:lnTo>
                    <a:pt x="0" y="8538"/>
                  </a:lnTo>
                  <a:cubicBezTo>
                    <a:pt x="0" y="3823"/>
                    <a:pt x="3823" y="0"/>
                    <a:pt x="85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821156" cy="32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053632" y="4628942"/>
            <a:ext cx="12615718" cy="706281"/>
          </a:xfrm>
          <a:custGeom>
            <a:avLst/>
            <a:gdLst/>
            <a:ahLst/>
            <a:cxnLst/>
            <a:rect l="l" t="t" r="r" b="b"/>
            <a:pathLst>
              <a:path w="12615718" h="706281">
                <a:moveTo>
                  <a:pt x="0" y="0"/>
                </a:moveTo>
                <a:lnTo>
                  <a:pt x="12615718" y="0"/>
                </a:lnTo>
                <a:lnTo>
                  <a:pt x="12615718" y="706281"/>
                </a:lnTo>
                <a:lnTo>
                  <a:pt x="0" y="706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48" t="-365739" r="-11408" b="-64965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923832" y="765070"/>
            <a:ext cx="169599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090807"/>
                </a:solidFill>
                <a:latin typeface="210 네모진"/>
                <a:ea typeface="210 네모진"/>
                <a:cs typeface="210 네모진"/>
                <a:sym typeface="210 네모진"/>
              </a:rPr>
              <a:t>01 </a:t>
            </a:r>
            <a:r>
              <a:rPr lang="en-US" sz="2400" dirty="0" err="1">
                <a:solidFill>
                  <a:srgbClr val="090807"/>
                </a:solidFill>
                <a:latin typeface="210 네모진"/>
                <a:ea typeface="210 네모진"/>
                <a:cs typeface="210 네모진"/>
                <a:sym typeface="210 네모진"/>
              </a:rPr>
              <a:t>기획</a:t>
            </a:r>
            <a:r>
              <a:rPr lang="en-US" sz="2400" dirty="0">
                <a:solidFill>
                  <a:srgbClr val="090807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090807"/>
                </a:solidFill>
                <a:latin typeface="210 네모진"/>
                <a:ea typeface="210 네모진"/>
                <a:cs typeface="210 네모진"/>
                <a:sym typeface="210 네모진"/>
              </a:rPr>
              <a:t>배경</a:t>
            </a:r>
            <a:endParaRPr lang="en-US" sz="2400" dirty="0">
              <a:solidFill>
                <a:srgbClr val="090807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23832" y="765070"/>
            <a:ext cx="169599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01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기획</a:t>
            </a:r>
            <a:r>
              <a:rPr lang="en-US" sz="24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배경</a:t>
            </a:r>
            <a:endParaRPr lang="en-US" sz="2400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82844" y="2599075"/>
            <a:ext cx="15406688" cy="88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“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외국인력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뽑아도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적응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못해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…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직무·언어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교육시스템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필요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68200" y="3737864"/>
            <a:ext cx="472133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0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조선일보</a:t>
            </a:r>
            <a:r>
              <a:rPr lang="en-US" sz="20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, 2023.12.28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9852" y="4700719"/>
            <a:ext cx="15299680" cy="88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대학들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'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외국인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유학생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유치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'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경쟁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…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언어장벽은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'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나몰라라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'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72801" y="5835419"/>
            <a:ext cx="601673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0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세계일보</a:t>
            </a:r>
            <a:r>
              <a:rPr lang="en-US" sz="20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, 2024.04.04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0794" y="6796175"/>
            <a:ext cx="15900797" cy="88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중도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입국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아동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,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언어장벽으로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인해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학업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및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교우관계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어려움</a:t>
            </a:r>
            <a:endParaRPr lang="en-US" sz="5201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30200" y="7930875"/>
            <a:ext cx="396139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0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초록우산</a:t>
            </a:r>
            <a:r>
              <a:rPr lang="en-US" sz="20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, 2024.05.16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988BF72-0D80-46BC-D5EB-C23EB076D792}"/>
              </a:ext>
            </a:extLst>
          </p:cNvPr>
          <p:cNvCxnSpPr>
            <a:cxnSpLocks/>
          </p:cNvCxnSpPr>
          <p:nvPr/>
        </p:nvCxnSpPr>
        <p:spPr>
          <a:xfrm>
            <a:off x="923832" y="1213911"/>
            <a:ext cx="1695990" cy="0"/>
          </a:xfrm>
          <a:prstGeom prst="line">
            <a:avLst/>
          </a:prstGeom>
          <a:ln>
            <a:solidFill>
              <a:srgbClr val="57687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23832" y="765070"/>
            <a:ext cx="169599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090807"/>
                </a:solidFill>
                <a:latin typeface="210 네모진"/>
                <a:ea typeface="210 네모진"/>
                <a:cs typeface="210 네모진"/>
                <a:sym typeface="210 네모진"/>
              </a:rPr>
              <a:t>01 </a:t>
            </a:r>
            <a:r>
              <a:rPr lang="en-US" sz="2400" dirty="0" err="1">
                <a:solidFill>
                  <a:srgbClr val="090807"/>
                </a:solidFill>
                <a:latin typeface="210 네모진"/>
                <a:ea typeface="210 네모진"/>
                <a:cs typeface="210 네모진"/>
                <a:sym typeface="210 네모진"/>
              </a:rPr>
              <a:t>기획</a:t>
            </a:r>
            <a:r>
              <a:rPr lang="en-US" sz="2400" dirty="0">
                <a:solidFill>
                  <a:srgbClr val="090807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2400" dirty="0" err="1">
                <a:solidFill>
                  <a:srgbClr val="090807"/>
                </a:solidFill>
                <a:latin typeface="210 네모진"/>
                <a:ea typeface="210 네모진"/>
                <a:cs typeface="210 네모진"/>
                <a:sym typeface="210 네모진"/>
              </a:rPr>
              <a:t>배경</a:t>
            </a:r>
            <a:endParaRPr lang="en-US" sz="2400" dirty="0">
              <a:solidFill>
                <a:srgbClr val="090807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82844" y="2599075"/>
            <a:ext cx="15406688" cy="88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“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외국인력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뽑아도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적응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못해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…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직무·언어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교육시스템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필요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68200" y="3737864"/>
            <a:ext cx="472133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0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조선일보</a:t>
            </a:r>
            <a:r>
              <a:rPr lang="en-US" sz="20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, 2023.12.28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9852" y="4700719"/>
            <a:ext cx="15299680" cy="88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대학들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'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외국인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유학생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유치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'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경쟁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…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언어장벽은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'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나몰라라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'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72801" y="5835419"/>
            <a:ext cx="601673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0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세계일보</a:t>
            </a:r>
            <a:r>
              <a:rPr lang="en-US" sz="20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, 2024.04.04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0794" y="6796175"/>
            <a:ext cx="15900797" cy="88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중도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입국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아동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,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언어장벽으로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인해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학업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및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교우관계</a:t>
            </a:r>
            <a:r>
              <a:rPr lang="en-US" sz="5201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5201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어려움</a:t>
            </a:r>
            <a:endParaRPr lang="en-US" sz="5201" dirty="0">
              <a:solidFill>
                <a:srgbClr val="576875"/>
              </a:solidFill>
              <a:latin typeface="210 네모진"/>
              <a:ea typeface="210 네모진"/>
              <a:cs typeface="210 네모진"/>
              <a:sym typeface="210 네모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30200" y="7930875"/>
            <a:ext cx="396139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000" dirty="0" err="1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초록우산</a:t>
            </a:r>
            <a:r>
              <a:rPr lang="en-US" sz="2000" dirty="0">
                <a:solidFill>
                  <a:srgbClr val="576875"/>
                </a:solidFill>
                <a:latin typeface="210 네모진"/>
                <a:ea typeface="210 네모진"/>
                <a:cs typeface="210 네모진"/>
                <a:sym typeface="210 네모진"/>
              </a:rPr>
              <a:t>, 2024.05.16</a:t>
            </a:r>
          </a:p>
        </p:txBody>
      </p:sp>
      <p:grpSp>
        <p:nvGrpSpPr>
          <p:cNvPr id="22" name="Group 18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23" name="Freeform 19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0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1"/>
          <p:cNvSpPr txBox="1"/>
          <p:nvPr/>
        </p:nvSpPr>
        <p:spPr>
          <a:xfrm>
            <a:off x="1302097" y="4373563"/>
            <a:ext cx="1568380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dirty="0" err="1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외국인들의</a:t>
            </a:r>
            <a:r>
              <a:rPr lang="en-US" sz="7200" dirty="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언어</a:t>
            </a:r>
            <a:r>
              <a:rPr lang="en-US" sz="7200" dirty="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장벽을</a:t>
            </a:r>
            <a:r>
              <a:rPr lang="en-US" sz="7200" dirty="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허물어야겠다</a:t>
            </a:r>
            <a:r>
              <a:rPr lang="en-US" sz="7200" dirty="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!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4280205-B671-94CF-30EA-F8322FDE1529}"/>
              </a:ext>
            </a:extLst>
          </p:cNvPr>
          <p:cNvCxnSpPr>
            <a:cxnSpLocks/>
          </p:cNvCxnSpPr>
          <p:nvPr/>
        </p:nvCxnSpPr>
        <p:spPr>
          <a:xfrm>
            <a:off x="923832" y="1213911"/>
            <a:ext cx="16959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7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91553" y="4148127"/>
            <a:ext cx="6704893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서비스</a:t>
            </a:r>
            <a:r>
              <a:rPr lang="en-US" sz="9600" dirty="0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en-US" sz="9600" dirty="0" err="1">
                <a:solidFill>
                  <a:srgbClr val="576875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소개</a:t>
            </a:r>
            <a:endParaRPr lang="en-US" sz="9600" dirty="0">
              <a:solidFill>
                <a:srgbClr val="576875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32852" y="2358901"/>
            <a:ext cx="9525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endParaRPr/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4B2D7DF4-5165-9AAC-F8F0-651785458A9A}"/>
              </a:ext>
            </a:extLst>
          </p:cNvPr>
          <p:cNvGrpSpPr/>
          <p:nvPr/>
        </p:nvGrpSpPr>
        <p:grpSpPr>
          <a:xfrm rot="-840868">
            <a:off x="-608293" y="9520536"/>
            <a:ext cx="23490031" cy="14871715"/>
            <a:chOff x="0" y="0"/>
            <a:chExt cx="641913" cy="406400"/>
          </a:xfrm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F78A87E-A3D0-02F7-575A-0E33CECF326A}"/>
                </a:ext>
              </a:extLst>
            </p:cNvPr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B2F43F10-7099-2DC6-584C-6C51C2BF290C}"/>
                </a:ext>
              </a:extLst>
            </p:cNvPr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22">
            <a:extLst>
              <a:ext uri="{FF2B5EF4-FFF2-40B4-BE49-F238E27FC236}">
                <a16:creationId xmlns:a16="http://schemas.microsoft.com/office/drawing/2014/main" id="{5D9D835B-A98C-9183-9516-B8C9A393866D}"/>
              </a:ext>
            </a:extLst>
          </p:cNvPr>
          <p:cNvGrpSpPr/>
          <p:nvPr/>
        </p:nvGrpSpPr>
        <p:grpSpPr>
          <a:xfrm rot="-1812467">
            <a:off x="-10600854" y="9326099"/>
            <a:ext cx="23490031" cy="14871715"/>
            <a:chOff x="0" y="0"/>
            <a:chExt cx="641913" cy="406400"/>
          </a:xfrm>
        </p:grpSpPr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B6942DE7-47B1-01C2-0AF9-55B9A385A929}"/>
                </a:ext>
              </a:extLst>
            </p:cNvPr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34150CA4-19AE-CDD4-B3C8-5AA5336C0CFB}"/>
                </a:ext>
              </a:extLst>
            </p:cNvPr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25">
            <a:extLst>
              <a:ext uri="{FF2B5EF4-FFF2-40B4-BE49-F238E27FC236}">
                <a16:creationId xmlns:a16="http://schemas.microsoft.com/office/drawing/2014/main" id="{DC95610C-8B11-0CFF-A06C-2734C68EA360}"/>
              </a:ext>
            </a:extLst>
          </p:cNvPr>
          <p:cNvGrpSpPr/>
          <p:nvPr/>
        </p:nvGrpSpPr>
        <p:grpSpPr>
          <a:xfrm rot="-1299024">
            <a:off x="-4593769" y="8762159"/>
            <a:ext cx="23490031" cy="14871715"/>
            <a:chOff x="0" y="0"/>
            <a:chExt cx="641913" cy="406400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01D7E919-E00D-18AD-C195-5FFFD10E3B72}"/>
                </a:ext>
              </a:extLst>
            </p:cNvPr>
            <p:cNvSpPr/>
            <p:nvPr/>
          </p:nvSpPr>
          <p:spPr>
            <a:xfrm>
              <a:off x="0" y="0"/>
              <a:ext cx="641913" cy="406400"/>
            </a:xfrm>
            <a:custGeom>
              <a:avLst/>
              <a:gdLst/>
              <a:ahLst/>
              <a:cxnLst/>
              <a:rect l="l" t="t" r="r" b="b"/>
              <a:pathLst>
                <a:path w="641913" h="406400">
                  <a:moveTo>
                    <a:pt x="438713" y="0"/>
                  </a:moveTo>
                  <a:cubicBezTo>
                    <a:pt x="550937" y="0"/>
                    <a:pt x="641913" y="90976"/>
                    <a:pt x="641913" y="203200"/>
                  </a:cubicBezTo>
                  <a:cubicBezTo>
                    <a:pt x="641913" y="315424"/>
                    <a:pt x="550937" y="406400"/>
                    <a:pt x="4387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B9AB0952-AFF3-7628-4E0D-FD268E8D69B9}"/>
                </a:ext>
              </a:extLst>
            </p:cNvPr>
            <p:cNvSpPr txBox="1"/>
            <p:nvPr/>
          </p:nvSpPr>
          <p:spPr>
            <a:xfrm>
              <a:off x="0" y="-38100"/>
              <a:ext cx="6419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335</Words>
  <Application>Microsoft Office PowerPoint</Application>
  <PresentationFormat>사용자 지정</PresentationFormat>
  <Paragraphs>94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Calibri</vt:lpstr>
      <vt:lpstr>210 네모진</vt:lpstr>
      <vt:lpstr>Seoul Hangang Condensed Light</vt:lpstr>
      <vt:lpstr>Black Han Sans</vt:lpstr>
      <vt:lpstr>210 네모진 Bold</vt:lpstr>
      <vt:lpstr>맑은 고딕</vt:lpstr>
      <vt:lpstr>Arial</vt:lpstr>
      <vt:lpstr>210 네버랜드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도란도란</dc:title>
  <cp:lastModifiedBy>SSAFY</cp:lastModifiedBy>
  <cp:revision>71</cp:revision>
  <dcterms:created xsi:type="dcterms:W3CDTF">2006-08-16T00:00:00Z</dcterms:created>
  <dcterms:modified xsi:type="dcterms:W3CDTF">2024-10-11T00:05:29Z</dcterms:modified>
  <dc:identifier>DAGQaiohJ8g</dc:identifier>
</cp:coreProperties>
</file>